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slides/slide94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83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slides/slide90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s/slide79.xml" ContentType="application/vnd.openxmlformats-officedocument.presentationml.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68.xml" ContentType="application/vnd.openxmlformats-officedocument.presentationml.slide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slides/slide97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slides/slide9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Default Extension="bin" ContentType="application/vnd.openxmlformats-officedocument.oleObject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slides/slide9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s/slide71.xml" ContentType="application/vnd.openxmlformats-officedocument.presentationml.slide+xml"/>
  <Override PartName="/ppt/slides/slide80.xml" ContentType="application/vnd.openxmlformats-officedocument.presentationml.slide+xml"/>
  <Override PartName="/ppt/slides/slide82.xml" ContentType="application/vnd.openxmlformats-officedocument.presentationml.slide+xml"/>
  <Override PartName="/ppt/slides/slide91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  <Default Extension="vml" ContentType="application/vnd.openxmlformats-officedocument.vmlDrawing"/>
  <Default Extension="gif" ContentType="image/gif"/>
  <Override PartName="/ppt/slides/slide89.xml" ContentType="application/vnd.openxmlformats-officedocument.presentationml.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slides/slide78.xml" ContentType="application/vnd.openxmlformats-officedocument.presentationml.slide+xml"/>
  <Override PartName="/ppt/slides/slide87.xml" ContentType="application/vnd.openxmlformats-officedocument.presentationml.slide+xml"/>
  <Override PartName="/ppt/slides/slide96.xml" ContentType="application/vnd.openxmlformats-officedocument.presentationml.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85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s/slide92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Default Extension="wmf" ContentType="image/x-wmf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99"/>
  </p:notesMasterIdLst>
  <p:sldIdLst>
    <p:sldId id="745" r:id="rId2"/>
    <p:sldId id="792" r:id="rId3"/>
    <p:sldId id="608" r:id="rId4"/>
    <p:sldId id="840" r:id="rId5"/>
    <p:sldId id="845" r:id="rId6"/>
    <p:sldId id="846" r:id="rId7"/>
    <p:sldId id="851" r:id="rId8"/>
    <p:sldId id="760" r:id="rId9"/>
    <p:sldId id="761" r:id="rId10"/>
    <p:sldId id="806" r:id="rId11"/>
    <p:sldId id="850" r:id="rId12"/>
    <p:sldId id="762" r:id="rId13"/>
    <p:sldId id="790" r:id="rId14"/>
    <p:sldId id="764" r:id="rId15"/>
    <p:sldId id="795" r:id="rId16"/>
    <p:sldId id="796" r:id="rId17"/>
    <p:sldId id="799" r:id="rId18"/>
    <p:sldId id="798" r:id="rId19"/>
    <p:sldId id="797" r:id="rId20"/>
    <p:sldId id="804" r:id="rId21"/>
    <p:sldId id="803" r:id="rId22"/>
    <p:sldId id="802" r:id="rId23"/>
    <p:sldId id="801" r:id="rId24"/>
    <p:sldId id="842" r:id="rId25"/>
    <p:sldId id="852" r:id="rId26"/>
    <p:sldId id="820" r:id="rId27"/>
    <p:sldId id="821" r:id="rId28"/>
    <p:sldId id="810" r:id="rId29"/>
    <p:sldId id="772" r:id="rId30"/>
    <p:sldId id="766" r:id="rId31"/>
    <p:sldId id="769" r:id="rId32"/>
    <p:sldId id="770" r:id="rId33"/>
    <p:sldId id="773" r:id="rId34"/>
    <p:sldId id="847" r:id="rId35"/>
    <p:sldId id="848" r:id="rId36"/>
    <p:sldId id="849" r:id="rId37"/>
    <p:sldId id="861" r:id="rId38"/>
    <p:sldId id="826" r:id="rId39"/>
    <p:sldId id="827" r:id="rId40"/>
    <p:sldId id="823" r:id="rId41"/>
    <p:sldId id="814" r:id="rId42"/>
    <p:sldId id="830" r:id="rId43"/>
    <p:sldId id="836" r:id="rId44"/>
    <p:sldId id="748" r:id="rId45"/>
    <p:sldId id="837" r:id="rId46"/>
    <p:sldId id="775" r:id="rId47"/>
    <p:sldId id="776" r:id="rId48"/>
    <p:sldId id="853" r:id="rId49"/>
    <p:sldId id="749" r:id="rId50"/>
    <p:sldId id="854" r:id="rId51"/>
    <p:sldId id="855" r:id="rId52"/>
    <p:sldId id="856" r:id="rId53"/>
    <p:sldId id="857" r:id="rId54"/>
    <p:sldId id="838" r:id="rId55"/>
    <p:sldId id="750" r:id="rId56"/>
    <p:sldId id="839" r:id="rId57"/>
    <p:sldId id="751" r:id="rId58"/>
    <p:sldId id="858" r:id="rId59"/>
    <p:sldId id="752" r:id="rId60"/>
    <p:sldId id="859" r:id="rId61"/>
    <p:sldId id="860" r:id="rId62"/>
    <p:sldId id="862" r:id="rId63"/>
    <p:sldId id="863" r:id="rId64"/>
    <p:sldId id="864" r:id="rId65"/>
    <p:sldId id="829" r:id="rId66"/>
    <p:sldId id="834" r:id="rId67"/>
    <p:sldId id="831" r:id="rId68"/>
    <p:sldId id="832" r:id="rId69"/>
    <p:sldId id="754" r:id="rId70"/>
    <p:sldId id="755" r:id="rId71"/>
    <p:sldId id="756" r:id="rId72"/>
    <p:sldId id="757" r:id="rId73"/>
    <p:sldId id="866" r:id="rId74"/>
    <p:sldId id="867" r:id="rId75"/>
    <p:sldId id="868" r:id="rId76"/>
    <p:sldId id="758" r:id="rId77"/>
    <p:sldId id="777" r:id="rId78"/>
    <p:sldId id="778" r:id="rId79"/>
    <p:sldId id="779" r:id="rId80"/>
    <p:sldId id="780" r:id="rId81"/>
    <p:sldId id="781" r:id="rId82"/>
    <p:sldId id="869" r:id="rId83"/>
    <p:sldId id="865" r:id="rId84"/>
    <p:sldId id="782" r:id="rId85"/>
    <p:sldId id="783" r:id="rId86"/>
    <p:sldId id="870" r:id="rId87"/>
    <p:sldId id="871" r:id="rId88"/>
    <p:sldId id="872" r:id="rId89"/>
    <p:sldId id="873" r:id="rId90"/>
    <p:sldId id="874" r:id="rId91"/>
    <p:sldId id="875" r:id="rId92"/>
    <p:sldId id="876" r:id="rId93"/>
    <p:sldId id="877" r:id="rId94"/>
    <p:sldId id="785" r:id="rId95"/>
    <p:sldId id="786" r:id="rId96"/>
    <p:sldId id="671" r:id="rId97"/>
    <p:sldId id="835" r:id="rId98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</p:showPr>
  <p:clrMru>
    <a:srgbClr val="FF9999"/>
    <a:srgbClr val="003399"/>
    <a:srgbClr val="F747FB"/>
    <a:srgbClr val="0000FF"/>
    <a:srgbClr val="3C7937"/>
    <a:srgbClr val="C75F09"/>
    <a:srgbClr val="17365D"/>
    <a:srgbClr val="F79646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413" autoAdjust="0"/>
    <p:restoredTop sz="87078" autoAdjust="0"/>
  </p:normalViewPr>
  <p:slideViewPr>
    <p:cSldViewPr>
      <p:cViewPr>
        <p:scale>
          <a:sx n="77" d="100"/>
          <a:sy n="77" d="100"/>
        </p:scale>
        <p:origin x="-1170" y="2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31764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notesMaster" Target="notesMasters/notesMaster1.xml"/><Relationship Id="rId10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drawings/_rels/vmlDrawing17.vml.rels><?xml version="1.0" encoding="UTF-8" standalone="yes"?>
<Relationships xmlns="http://schemas.openxmlformats.org/package/2006/relationships"><Relationship Id="rId3" Type="http://schemas.openxmlformats.org/officeDocument/2006/relationships/image" Target="../media/image30.wmf"/><Relationship Id="rId2" Type="http://schemas.openxmlformats.org/officeDocument/2006/relationships/image" Target="../media/image29.wmf"/><Relationship Id="rId1" Type="http://schemas.openxmlformats.org/officeDocument/2006/relationships/image" Target="../media/image28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fld id="{0093B7E2-33F1-4EB6-A40E-DA7E05A1CCB6}" type="datetimeFigureOut">
              <a:rPr lang="en-US"/>
              <a:pPr>
                <a:defRPr/>
              </a:pPr>
              <a:t>11/2/2020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IN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IN" noProof="0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4C07D4C4-82E8-48C3-A6D0-D697840ECDF1}" type="slidenum">
              <a:rPr lang="en-IN" altLang="en-US"/>
              <a:pPr>
                <a:defRPr/>
              </a:pPr>
              <a:t>‹#›</a:t>
            </a:fld>
            <a:endParaRPr lang="en-I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475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smtClean="0"/>
          </a:p>
        </p:txBody>
      </p:sp>
      <p:sp>
        <p:nvSpPr>
          <p:cNvPr id="7475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69A7F7B9-3B1D-4A05-AA9C-30A63DA1B71A}" type="slidenum">
              <a:rPr lang="en-IN" altLang="en-US" smtClean="0"/>
              <a:pPr/>
              <a:t>3</a:t>
            </a:fld>
            <a:endParaRPr lang="en-IN" altLang="en-US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C07D4C4-82E8-48C3-A6D0-D697840ECDF1}" type="slidenum">
              <a:rPr lang="en-IN" altLang="en-US" smtClean="0"/>
              <a:pPr>
                <a:defRPr/>
              </a:pPr>
              <a:t>18</a:t>
            </a:fld>
            <a:endParaRPr lang="en-I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225D6AF-5DD7-4FC9-A8DC-B3B5167AD3A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144A82B-BE78-4DDD-89E8-9F88F109CFD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03C653-6CA3-4878-894B-72FBD5AEC6B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D3CD611-D227-455F-8F69-97ED77FB3F5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1FF31F-D9F8-4206-B534-FB6F9F0144A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17DEC96-E5CE-442A-895C-5B4F46E5928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F77C285-EED8-41F0-B5E1-32CA28B73AD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71D84F7-8875-42EA-AFB3-36B75225855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8F91C08-5092-4683-AC52-15C2836D211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F6E2E60-C241-44C4-A91E-D6A1292C841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D5DB87F-B950-41B7-B96E-0F85DDF1420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3075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D25C02E1-E938-4737-9459-B8875ED288A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0.vml"/><Relationship Id="rId4" Type="http://schemas.openxmlformats.org/officeDocument/2006/relationships/image" Target="../media/image18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1.vml"/><Relationship Id="rId4" Type="http://schemas.openxmlformats.org/officeDocument/2006/relationships/image" Target="../media/image20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2.vml"/><Relationship Id="rId4" Type="http://schemas.openxmlformats.org/officeDocument/2006/relationships/image" Target="../media/image21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3.v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4" Type="http://schemas.openxmlformats.org/officeDocument/2006/relationships/image" Target="../media/image22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oleObject" Target="../embeddings/oleObject1.bin"/><Relationship Id="rId4" Type="http://schemas.openxmlformats.org/officeDocument/2006/relationships/image" Target="../media/image2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6" Type="http://schemas.openxmlformats.org/officeDocument/2006/relationships/oleObject" Target="../embeddings/oleObject4.bin"/><Relationship Id="rId5" Type="http://schemas.openxmlformats.org/officeDocument/2006/relationships/oleObject" Target="../embeddings/oleObject3.bin"/><Relationship Id="rId4" Type="http://schemas.openxmlformats.org/officeDocument/2006/relationships/oleObject" Target="../embeddings/oleObject2.bin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gi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/>
          <p:cNvSpPr>
            <a:spLocks noGrp="1"/>
          </p:cNvSpPr>
          <p:nvPr>
            <p:ph type="ctrTitle"/>
          </p:nvPr>
        </p:nvSpPr>
        <p:spPr>
          <a:xfrm>
            <a:off x="1401763" y="304800"/>
            <a:ext cx="7742237" cy="762000"/>
          </a:xfrm>
        </p:spPr>
        <p:txBody>
          <a:bodyPr/>
          <a:lstStyle/>
          <a:p>
            <a:pPr eaLnBrk="1" hangingPunct="1"/>
            <a:r>
              <a:rPr lang="en-US" altLang="en-US" sz="2200" b="1" smtClean="0">
                <a:solidFill>
                  <a:srgbClr val="FF0000"/>
                </a:solidFill>
                <a:latin typeface="Cambria" pitchFamily="18" charset="0"/>
              </a:rPr>
              <a:t>UNIVERSITY OF ENGINEERING &amp; MANAGEMENT, KOLKATA</a:t>
            </a:r>
          </a:p>
        </p:txBody>
      </p:sp>
      <p:sp>
        <p:nvSpPr>
          <p:cNvPr id="2051" name="Subtitle 2"/>
          <p:cNvSpPr>
            <a:spLocks noGrp="1"/>
          </p:cNvSpPr>
          <p:nvPr>
            <p:ph type="subTitle" idx="1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en-US" smtClean="0"/>
              <a:t>Click to edit Master subtitle style</a:t>
            </a:r>
          </a:p>
        </p:txBody>
      </p:sp>
      <p:pic>
        <p:nvPicPr>
          <p:cNvPr id="4100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633538"/>
            <a:ext cx="9144000" cy="523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1" name="Picture 6" descr="C:\Users\UEM\Desktop\UEM_New_Logo_05-04-2018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8600" y="173038"/>
            <a:ext cx="1173163" cy="1087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8" name="TextBox 1"/>
          <p:cNvSpPr txBox="1">
            <a:spLocks noChangeArrowheads="1"/>
          </p:cNvSpPr>
          <p:nvPr/>
        </p:nvSpPr>
        <p:spPr bwMode="auto">
          <a:xfrm>
            <a:off x="1524000" y="1074738"/>
            <a:ext cx="70866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US" b="1" dirty="0">
                <a:solidFill>
                  <a:srgbClr val="0000FF"/>
                </a:solidFill>
                <a:latin typeface="Cambria" pitchFamily="18" charset="0"/>
              </a:rPr>
              <a:t>Course Name :</a:t>
            </a:r>
            <a:r>
              <a:rPr lang="en-US" b="1" dirty="0">
                <a:solidFill>
                  <a:srgbClr val="FF0000"/>
                </a:solidFill>
                <a:latin typeface="Cambria" pitchFamily="18" charset="0"/>
              </a:rPr>
              <a:t>Interference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ambria" pitchFamily="18" charset="0"/>
              </a:rPr>
              <a:t>(LEC-1)</a:t>
            </a:r>
            <a:r>
              <a:rPr lang="en-US" b="1" dirty="0">
                <a:solidFill>
                  <a:srgbClr val="0000FF"/>
                </a:solidFill>
                <a:latin typeface="Cambria" pitchFamily="18" charset="0"/>
              </a:rPr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ChangeArrowheads="1"/>
          </p:cNvSpPr>
          <p:nvPr/>
        </p:nvSpPr>
        <p:spPr bwMode="auto">
          <a:xfrm>
            <a:off x="579438" y="2120900"/>
            <a:ext cx="982662" cy="0"/>
          </a:xfrm>
          <a:prstGeom prst="rect">
            <a:avLst/>
          </a:prstGeom>
          <a:solidFill>
            <a:srgbClr val="F79646"/>
          </a:solidFill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 eaLnBrk="1" hangingPunct="1"/>
            <a:endParaRPr lang="en-US" altLang="en-US"/>
          </a:p>
        </p:txBody>
      </p:sp>
      <p:graphicFrame>
        <p:nvGraphicFramePr>
          <p:cNvPr id="10" name="Group 3"/>
          <p:cNvGraphicFramePr>
            <a:graphicFrameLocks noGrp="1"/>
          </p:cNvGraphicFramePr>
          <p:nvPr/>
        </p:nvGraphicFramePr>
        <p:xfrm>
          <a:off x="0" y="0"/>
          <a:ext cx="9144000" cy="1355742"/>
        </p:xfrm>
        <a:graphic>
          <a:graphicData uri="http://schemas.openxmlformats.org/drawingml/2006/table">
            <a:tbl>
              <a:tblPr/>
              <a:tblGrid>
                <a:gridCol w="1071563"/>
                <a:gridCol w="7843837"/>
                <a:gridCol w="228600"/>
              </a:tblGrid>
              <a:tr h="380643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mbria" pitchFamily="18" charset="0"/>
                      </a:endParaRPr>
                    </a:p>
                  </a:txBody>
                  <a:tcPr marT="45678" marB="45678"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T="45678" marB="45678"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</a:tr>
              <a:tr h="517983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T="45678" marB="45678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" pitchFamily="18" charset="0"/>
                          <a:ea typeface="+mn-ea"/>
                          <a:cs typeface="+mn-cs"/>
                        </a:rPr>
                        <a:t>UNIVERSITY OF ENGINEERING &amp; MANAGEMENT, KOLKATA</a:t>
                      </a:r>
                    </a:p>
                  </a:txBody>
                  <a:tcPr marT="45678" marB="45678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T="45678" marB="45678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</a:tr>
              <a:tr h="45709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mbria" pitchFamily="18" charset="0"/>
                        <a:ea typeface="+mn-ea"/>
                        <a:cs typeface="+mn-cs"/>
                      </a:endParaRPr>
                    </a:p>
                  </a:txBody>
                  <a:tcPr marT="45678" marB="45678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226" name="TextBox 7"/>
          <p:cNvSpPr txBox="1">
            <a:spLocks noChangeArrowheads="1"/>
          </p:cNvSpPr>
          <p:nvPr/>
        </p:nvSpPr>
        <p:spPr bwMode="auto">
          <a:xfrm>
            <a:off x="579438" y="1905000"/>
            <a:ext cx="8001000" cy="314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</p:txBody>
      </p:sp>
      <p:sp>
        <p:nvSpPr>
          <p:cNvPr id="9227" name="Content Placeholder 7"/>
          <p:cNvSpPr>
            <a:spLocks noGrp="1"/>
          </p:cNvSpPr>
          <p:nvPr>
            <p:ph idx="1"/>
          </p:nvPr>
        </p:nvSpPr>
        <p:spPr>
          <a:xfrm>
            <a:off x="0" y="1600200"/>
            <a:ext cx="9144000" cy="5562600"/>
          </a:xfrm>
        </p:spPr>
        <p:txBody>
          <a:bodyPr/>
          <a:lstStyle/>
          <a:p>
            <a:pPr>
              <a:buFont typeface="Arial" charset="0"/>
              <a:buAutoNum type="arabicPeriod"/>
            </a:pPr>
            <a:r>
              <a:rPr lang="en-US" sz="1600" b="1" dirty="0" smtClean="0">
                <a:solidFill>
                  <a:srgbClr val="00B050"/>
                </a:solidFill>
                <a:latin typeface="Cambria" pitchFamily="18" charset="0"/>
                <a:ea typeface="Cambria" pitchFamily="18" charset="0"/>
                <a:cs typeface="Cambria" pitchFamily="18" charset="0"/>
              </a:rPr>
              <a:t>When Two waves of same amplitude add constructively, the intensity becomes _____________</a:t>
            </a:r>
            <a:r>
              <a:rPr lang="en-US" sz="1600" b="1" dirty="0" smtClean="0">
                <a:latin typeface="Cambria" pitchFamily="18" charset="0"/>
                <a:ea typeface="Cambria" pitchFamily="18" charset="0"/>
                <a:cs typeface="Cambria" pitchFamily="18" charset="0"/>
              </a:rPr>
              <a:t/>
            </a:r>
            <a:br>
              <a:rPr lang="en-US" sz="1600" b="1" dirty="0" smtClean="0">
                <a:latin typeface="Cambria" pitchFamily="18" charset="0"/>
                <a:ea typeface="Cambria" pitchFamily="18" charset="0"/>
                <a:cs typeface="Cambria" pitchFamily="18" charset="0"/>
              </a:rPr>
            </a:br>
            <a:r>
              <a:rPr lang="en-US" sz="1600" b="1" dirty="0" smtClean="0">
                <a:latin typeface="Cambria" pitchFamily="18" charset="0"/>
                <a:ea typeface="Cambria" pitchFamily="18" charset="0"/>
                <a:cs typeface="Cambria" pitchFamily="18" charset="0"/>
              </a:rPr>
              <a:t>a) Double</a:t>
            </a:r>
            <a:br>
              <a:rPr lang="en-US" sz="1600" b="1" dirty="0" smtClean="0">
                <a:latin typeface="Cambria" pitchFamily="18" charset="0"/>
                <a:ea typeface="Cambria" pitchFamily="18" charset="0"/>
                <a:cs typeface="Cambria" pitchFamily="18" charset="0"/>
              </a:rPr>
            </a:br>
            <a:r>
              <a:rPr lang="en-US" sz="1600" b="1" dirty="0" smtClean="0">
                <a:latin typeface="Cambria" pitchFamily="18" charset="0"/>
                <a:ea typeface="Cambria" pitchFamily="18" charset="0"/>
                <a:cs typeface="Cambria" pitchFamily="18" charset="0"/>
              </a:rPr>
              <a:t>b) Half</a:t>
            </a:r>
            <a:br>
              <a:rPr lang="en-US" sz="1600" b="1" dirty="0" smtClean="0">
                <a:latin typeface="Cambria" pitchFamily="18" charset="0"/>
                <a:ea typeface="Cambria" pitchFamily="18" charset="0"/>
                <a:cs typeface="Cambria" pitchFamily="18" charset="0"/>
              </a:rPr>
            </a:br>
            <a:r>
              <a:rPr lang="en-US" sz="1600" b="1" dirty="0" smtClean="0">
                <a:latin typeface="Cambria" pitchFamily="18" charset="0"/>
                <a:ea typeface="Cambria" pitchFamily="18" charset="0"/>
                <a:cs typeface="Cambria" pitchFamily="18" charset="0"/>
              </a:rPr>
              <a:t>c) Four Times</a:t>
            </a:r>
            <a:br>
              <a:rPr lang="en-US" sz="1600" b="1" dirty="0" smtClean="0">
                <a:latin typeface="Cambria" pitchFamily="18" charset="0"/>
                <a:ea typeface="Cambria" pitchFamily="18" charset="0"/>
                <a:cs typeface="Cambria" pitchFamily="18" charset="0"/>
              </a:rPr>
            </a:br>
            <a:r>
              <a:rPr lang="en-US" sz="1600" b="1" dirty="0" smtClean="0">
                <a:latin typeface="Cambria" pitchFamily="18" charset="0"/>
                <a:ea typeface="Cambria" pitchFamily="18" charset="0"/>
                <a:cs typeface="Cambria" pitchFamily="18" charset="0"/>
              </a:rPr>
              <a:t>d) One-Fourth</a:t>
            </a:r>
          </a:p>
          <a:p>
            <a:pPr>
              <a:buFont typeface="Arial" charset="0"/>
              <a:buAutoNum type="arabicPeriod"/>
            </a:pPr>
            <a:r>
              <a:rPr lang="en-US" sz="1600" b="1" dirty="0" smtClean="0">
                <a:solidFill>
                  <a:srgbClr val="00B050"/>
                </a:solidFill>
              </a:rPr>
              <a:t>The main principle used in Interference is _____________</a:t>
            </a:r>
            <a:r>
              <a:rPr lang="en-US" sz="1600" b="1" dirty="0" smtClean="0"/>
              <a:t/>
            </a:r>
            <a:br>
              <a:rPr lang="en-US" sz="1600" b="1" dirty="0" smtClean="0"/>
            </a:br>
            <a:r>
              <a:rPr lang="en-US" sz="1600" b="1" dirty="0" smtClean="0"/>
              <a:t>a) Heisenberg’s Uncertainty Principle</a:t>
            </a:r>
            <a:br>
              <a:rPr lang="en-US" sz="1600" b="1" dirty="0" smtClean="0"/>
            </a:br>
            <a:r>
              <a:rPr lang="en-US" sz="1600" b="1" dirty="0" smtClean="0"/>
              <a:t>b) Superposition Principle</a:t>
            </a:r>
            <a:br>
              <a:rPr lang="en-US" sz="1600" b="1" dirty="0" smtClean="0"/>
            </a:br>
            <a:r>
              <a:rPr lang="en-US" sz="1600" b="1" dirty="0" smtClean="0"/>
              <a:t>c) Quantum Mechanics</a:t>
            </a:r>
            <a:br>
              <a:rPr lang="en-US" sz="1600" b="1" dirty="0" smtClean="0"/>
            </a:br>
            <a:r>
              <a:rPr lang="en-US" sz="1600" b="1" dirty="0" smtClean="0"/>
              <a:t>d) Fermi Principle</a:t>
            </a:r>
          </a:p>
          <a:p>
            <a:pPr>
              <a:buFont typeface="Arial" charset="0"/>
              <a:buAutoNum type="arabicPeriod"/>
            </a:pPr>
            <a:r>
              <a:rPr lang="en-US" sz="1600" b="1" dirty="0" smtClean="0">
                <a:solidFill>
                  <a:srgbClr val="00B050"/>
                </a:solidFill>
              </a:rPr>
              <a:t> Interference is observed only when the phase difference between the two waves is zero.</a:t>
            </a:r>
            <a:r>
              <a:rPr lang="en-US" sz="1600" b="1" dirty="0" smtClean="0"/>
              <a:t/>
            </a:r>
            <a:br>
              <a:rPr lang="en-US" sz="1600" b="1" dirty="0" smtClean="0"/>
            </a:br>
            <a:r>
              <a:rPr lang="en-US" sz="1600" b="1" dirty="0" smtClean="0"/>
              <a:t>a) True</a:t>
            </a:r>
            <a:br>
              <a:rPr lang="en-US" sz="1600" b="1" dirty="0" smtClean="0"/>
            </a:br>
            <a:r>
              <a:rPr lang="en-US" sz="1600" b="1" dirty="0" smtClean="0"/>
              <a:t>b) False</a:t>
            </a:r>
          </a:p>
          <a:p>
            <a:pPr>
              <a:buFont typeface="Arial" charset="0"/>
              <a:buAutoNum type="arabicPeriod"/>
            </a:pPr>
            <a:r>
              <a:rPr lang="en-US" sz="1600" b="1" dirty="0" smtClean="0">
                <a:solidFill>
                  <a:srgbClr val="00B050"/>
                </a:solidFill>
                <a:latin typeface="Cambria" pitchFamily="18" charset="0"/>
                <a:ea typeface="Cambria" pitchFamily="18" charset="0"/>
                <a:cs typeface="Cambria" pitchFamily="18" charset="0"/>
              </a:rPr>
              <a:t>Constructive interference occurs when  the Path difference </a:t>
            </a:r>
          </a:p>
          <a:p>
            <a:pPr>
              <a:buFont typeface="Arial" charset="0"/>
              <a:buNone/>
            </a:pPr>
            <a:r>
              <a:rPr lang="en-US" sz="1600" b="1" dirty="0" smtClean="0">
                <a:latin typeface="Cambria" pitchFamily="18" charset="0"/>
                <a:ea typeface="Cambria" pitchFamily="18" charset="0"/>
                <a:cs typeface="Cambria" pitchFamily="18" charset="0"/>
              </a:rPr>
              <a:t>	a)</a:t>
            </a:r>
            <a:r>
              <a:rPr lang="en-US" sz="1600" b="1" dirty="0" smtClean="0">
                <a:solidFill>
                  <a:srgbClr val="C00000"/>
                </a:solidFill>
              </a:rPr>
              <a:t> </a:t>
            </a:r>
            <a:r>
              <a:rPr lang="en-US" sz="1600" b="1" dirty="0" err="1" smtClean="0"/>
              <a:t>nλ</a:t>
            </a:r>
            <a:r>
              <a:rPr lang="en-US" sz="1600" b="1" dirty="0" smtClean="0"/>
              <a:t> </a:t>
            </a:r>
            <a:r>
              <a:rPr lang="en-US" sz="1600" b="1" dirty="0" smtClean="0">
                <a:latin typeface="Cambria" pitchFamily="18" charset="0"/>
                <a:ea typeface="Cambria" pitchFamily="18" charset="0"/>
                <a:cs typeface="Cambria" pitchFamily="18" charset="0"/>
              </a:rPr>
              <a:t/>
            </a:r>
            <a:br>
              <a:rPr lang="en-US" sz="1600" b="1" dirty="0" smtClean="0">
                <a:latin typeface="Cambria" pitchFamily="18" charset="0"/>
                <a:ea typeface="Cambria" pitchFamily="18" charset="0"/>
                <a:cs typeface="Cambria" pitchFamily="18" charset="0"/>
              </a:rPr>
            </a:br>
            <a:r>
              <a:rPr lang="en-US" sz="1600" b="1" dirty="0" smtClean="0">
                <a:latin typeface="Cambria" pitchFamily="18" charset="0"/>
                <a:ea typeface="Cambria" pitchFamily="18" charset="0"/>
                <a:cs typeface="Cambria" pitchFamily="18" charset="0"/>
              </a:rPr>
              <a:t>b) </a:t>
            </a:r>
            <a:r>
              <a:rPr lang="en-US" sz="1600" b="1" dirty="0" smtClean="0"/>
              <a:t>(2n+1).λ/2 </a:t>
            </a:r>
            <a:r>
              <a:rPr lang="en-US" sz="1600" b="1" dirty="0" smtClean="0">
                <a:latin typeface="Cambria" pitchFamily="18" charset="0"/>
                <a:ea typeface="Cambria" pitchFamily="18" charset="0"/>
                <a:cs typeface="Cambria" pitchFamily="18" charset="0"/>
              </a:rPr>
              <a:t/>
            </a:r>
            <a:br>
              <a:rPr lang="en-US" sz="1600" b="1" dirty="0" smtClean="0">
                <a:latin typeface="Cambria" pitchFamily="18" charset="0"/>
                <a:ea typeface="Cambria" pitchFamily="18" charset="0"/>
                <a:cs typeface="Cambria" pitchFamily="18" charset="0"/>
              </a:rPr>
            </a:br>
            <a:r>
              <a:rPr lang="en-US" sz="1600" b="1" dirty="0" smtClean="0">
                <a:latin typeface="Cambria" pitchFamily="18" charset="0"/>
                <a:ea typeface="Cambria" pitchFamily="18" charset="0"/>
                <a:cs typeface="Cambria" pitchFamily="18" charset="0"/>
              </a:rPr>
              <a:t>c) </a:t>
            </a:r>
            <a:r>
              <a:rPr lang="en-US" sz="1600" b="1" dirty="0" err="1" smtClean="0"/>
              <a:t>nλ</a:t>
            </a:r>
            <a:r>
              <a:rPr lang="en-US" sz="1600" b="1" dirty="0" smtClean="0"/>
              <a:t> /2</a:t>
            </a:r>
            <a:r>
              <a:rPr lang="en-US" sz="1400" b="1" dirty="0" smtClean="0">
                <a:latin typeface="Cambria" pitchFamily="18" charset="0"/>
                <a:ea typeface="Cambria" pitchFamily="18" charset="0"/>
                <a:cs typeface="Cambria" pitchFamily="18" charset="0"/>
              </a:rPr>
              <a:t/>
            </a:r>
            <a:br>
              <a:rPr lang="en-US" sz="1400" b="1" dirty="0" smtClean="0">
                <a:latin typeface="Cambria" pitchFamily="18" charset="0"/>
                <a:ea typeface="Cambria" pitchFamily="18" charset="0"/>
                <a:cs typeface="Cambria" pitchFamily="18" charset="0"/>
              </a:rPr>
            </a:br>
            <a:r>
              <a:rPr lang="en-US" sz="1400" b="1" dirty="0" smtClean="0">
                <a:latin typeface="Cambria" pitchFamily="18" charset="0"/>
                <a:ea typeface="Cambria" pitchFamily="18" charset="0"/>
                <a:cs typeface="Cambria" pitchFamily="18" charset="0"/>
              </a:rPr>
              <a:t>d) </a:t>
            </a:r>
            <a:r>
              <a:rPr lang="en-US" sz="1400" b="1" dirty="0" err="1" smtClean="0"/>
              <a:t>nλ</a:t>
            </a:r>
            <a:r>
              <a:rPr lang="en-US" sz="1400" b="1" dirty="0" smtClean="0"/>
              <a:t> /3</a:t>
            </a:r>
            <a:endParaRPr lang="en-US" sz="1400" b="1" dirty="0" smtClean="0">
              <a:latin typeface="Cambria" pitchFamily="18" charset="0"/>
              <a:ea typeface="Cambria" pitchFamily="18" charset="0"/>
              <a:cs typeface="Cambria" pitchFamily="18" charset="0"/>
            </a:endParaRPr>
          </a:p>
          <a:p>
            <a:pPr>
              <a:buFont typeface="Arial" charset="0"/>
              <a:buAutoNum type="arabicPeriod"/>
            </a:pPr>
            <a:endParaRPr lang="en-US" sz="1400" dirty="0" smtClean="0"/>
          </a:p>
          <a:p>
            <a:pPr>
              <a:buFont typeface="Arial" charset="0"/>
              <a:buAutoNum type="arabicPeriod"/>
            </a:pPr>
            <a:endParaRPr lang="en-US" sz="1400" dirty="0" smtClean="0">
              <a:latin typeface="Cambria" pitchFamily="18" charset="0"/>
              <a:ea typeface="Cambria" pitchFamily="18" charset="0"/>
              <a:cs typeface="Cambria" pitchFamily="18" charset="0"/>
            </a:endParaRPr>
          </a:p>
        </p:txBody>
      </p:sp>
      <p:sp>
        <p:nvSpPr>
          <p:cNvPr id="308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EC47DE6-1CF8-45E7-BAD0-9672D389E725}" type="slidenum">
              <a:rPr lang="en-US" altLang="en-US"/>
              <a:pPr>
                <a:defRPr/>
              </a:pPr>
              <a:t>10</a:t>
            </a:fld>
            <a:endParaRPr lang="en-US" altLang="en-US"/>
          </a:p>
        </p:txBody>
      </p:sp>
      <p:pic>
        <p:nvPicPr>
          <p:cNvPr id="9229" name="Picture 6" descr="C:\Users\UEM\Desktop\UEM_New_Logo_05-04-2018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2400" y="152400"/>
            <a:ext cx="1262063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D3CD611-D227-455F-8F69-97ED77FB3F5F}" type="slidenum">
              <a:rPr lang="en-US" altLang="en-US" smtClean="0"/>
              <a:pPr>
                <a:defRPr/>
              </a:pPr>
              <a:t>11</a:t>
            </a:fld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ChangeArrowheads="1"/>
          </p:cNvSpPr>
          <p:nvPr/>
        </p:nvSpPr>
        <p:spPr bwMode="auto">
          <a:xfrm>
            <a:off x="579438" y="2120900"/>
            <a:ext cx="982662" cy="0"/>
          </a:xfrm>
          <a:prstGeom prst="rect">
            <a:avLst/>
          </a:prstGeom>
          <a:solidFill>
            <a:srgbClr val="F79646"/>
          </a:solidFill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 eaLnBrk="1" hangingPunct="1"/>
            <a:endParaRPr lang="en-US" altLang="en-US"/>
          </a:p>
        </p:txBody>
      </p:sp>
      <p:graphicFrame>
        <p:nvGraphicFramePr>
          <p:cNvPr id="10" name="Group 3"/>
          <p:cNvGraphicFramePr>
            <a:graphicFrameLocks noGrp="1"/>
          </p:cNvGraphicFramePr>
          <p:nvPr/>
        </p:nvGraphicFramePr>
        <p:xfrm>
          <a:off x="0" y="0"/>
          <a:ext cx="9144000" cy="1355742"/>
        </p:xfrm>
        <a:graphic>
          <a:graphicData uri="http://schemas.openxmlformats.org/drawingml/2006/table">
            <a:tbl>
              <a:tblPr/>
              <a:tblGrid>
                <a:gridCol w="1071563"/>
                <a:gridCol w="7843837"/>
                <a:gridCol w="228600"/>
              </a:tblGrid>
              <a:tr h="380643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mbria" pitchFamily="18" charset="0"/>
                      </a:endParaRPr>
                    </a:p>
                  </a:txBody>
                  <a:tcPr marT="45678" marB="45678"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T="45678" marB="45678"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</a:tr>
              <a:tr h="517983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T="45678" marB="45678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" pitchFamily="18" charset="0"/>
                          <a:ea typeface="+mn-ea"/>
                          <a:cs typeface="+mn-cs"/>
                        </a:rPr>
                        <a:t>UNIVERSITY OF ENGINEERING &amp; MANAGEMENT, KOLKATA</a:t>
                      </a:r>
                    </a:p>
                  </a:txBody>
                  <a:tcPr marT="45678" marB="45678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T="45678" marB="45678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</a:tr>
              <a:tr h="45709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mbria" pitchFamily="18" charset="0"/>
                        <a:ea typeface="+mn-ea"/>
                        <a:cs typeface="+mn-cs"/>
                      </a:endParaRPr>
                    </a:p>
                  </a:txBody>
                  <a:tcPr marT="45678" marB="45678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2298" name="TextBox 7"/>
          <p:cNvSpPr txBox="1">
            <a:spLocks noChangeArrowheads="1"/>
          </p:cNvSpPr>
          <p:nvPr/>
        </p:nvSpPr>
        <p:spPr bwMode="auto">
          <a:xfrm>
            <a:off x="579438" y="1905000"/>
            <a:ext cx="8001000" cy="314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solidFill>
            <a:schemeClr val="accent6">
              <a:lumMod val="20000"/>
              <a:lumOff val="80000"/>
            </a:schemeClr>
          </a:solidFill>
        </p:spPr>
        <p:txBody>
          <a:bodyPr rtlCol="0">
            <a:normAutofit/>
          </a:bodyPr>
          <a:lstStyle/>
          <a:p>
            <a:pPr algn="ctr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3600" b="1" dirty="0" smtClean="0">
                <a:solidFill>
                  <a:srgbClr val="0070C0"/>
                </a:solidFill>
                <a:latin typeface="Cambria" pitchFamily="18" charset="0"/>
                <a:ea typeface="Cambria" pitchFamily="18" charset="0"/>
              </a:rPr>
              <a:t>YOUNG’S DOUBLE SLIT EXPERIMENT</a:t>
            </a:r>
          </a:p>
          <a:p>
            <a:pPr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2000" dirty="0" smtClean="0">
                <a:solidFill>
                  <a:srgbClr val="0000FF"/>
                </a:solidFill>
                <a:latin typeface="Cambria" pitchFamily="18" charset="0"/>
                <a:ea typeface="Cambria" pitchFamily="18" charset="0"/>
              </a:rPr>
              <a:t>	Interference of light waves from two sources was first demonstrated by</a:t>
            </a:r>
          </a:p>
          <a:p>
            <a:pPr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2000" dirty="0" smtClean="0">
                <a:solidFill>
                  <a:srgbClr val="0000FF"/>
                </a:solidFill>
                <a:latin typeface="Cambria" pitchFamily="18" charset="0"/>
                <a:ea typeface="Cambria" pitchFamily="18" charset="0"/>
              </a:rPr>
              <a:t>	Thomas Young in 1801. The schematic of young’s demonstration is shown in figure.</a:t>
            </a:r>
          </a:p>
          <a:p>
            <a:pPr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endParaRPr lang="en-US" sz="2000" dirty="0" smtClean="0">
              <a:solidFill>
                <a:srgbClr val="0000FF"/>
              </a:solidFill>
              <a:latin typeface="Cambria" pitchFamily="18" charset="0"/>
              <a:ea typeface="Cambria" pitchFamily="18" charset="0"/>
            </a:endParaRPr>
          </a:p>
          <a:p>
            <a:pPr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endParaRPr lang="en-US" sz="2000" dirty="0" smtClean="0">
              <a:solidFill>
                <a:srgbClr val="0000FF"/>
              </a:solidFill>
              <a:latin typeface="Cambria" pitchFamily="18" charset="0"/>
              <a:ea typeface="Cambria" pitchFamily="18" charset="0"/>
            </a:endParaRPr>
          </a:p>
        </p:txBody>
      </p:sp>
      <p:sp>
        <p:nvSpPr>
          <p:cNvPr id="308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3C5C7B3-77CB-4B7E-B023-633CFDDD14FE}" type="slidenum">
              <a:rPr lang="en-US" altLang="en-US"/>
              <a:pPr>
                <a:defRPr/>
              </a:pPr>
              <a:t>12</a:t>
            </a:fld>
            <a:endParaRPr lang="en-US" altLang="en-US"/>
          </a:p>
        </p:txBody>
      </p:sp>
      <p:pic>
        <p:nvPicPr>
          <p:cNvPr id="12301" name="Picture 6" descr="C:\Users\UEM\Desktop\UEM_New_Logo_05-04-2018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" y="152400"/>
            <a:ext cx="1262063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302" name="Picture 10" descr="IMG-20200724-WA0008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" y="3352800"/>
            <a:ext cx="5332413" cy="2633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303" name="Picture 10" descr="28.JP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791200" y="3352800"/>
            <a:ext cx="2895600" cy="266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ChangeArrowheads="1"/>
          </p:cNvSpPr>
          <p:nvPr/>
        </p:nvSpPr>
        <p:spPr bwMode="auto">
          <a:xfrm>
            <a:off x="579438" y="2120900"/>
            <a:ext cx="982662" cy="0"/>
          </a:xfrm>
          <a:prstGeom prst="rect">
            <a:avLst/>
          </a:prstGeom>
          <a:solidFill>
            <a:srgbClr val="F79646"/>
          </a:solidFill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 eaLnBrk="1" hangingPunct="1"/>
            <a:endParaRPr lang="en-US" altLang="en-US"/>
          </a:p>
        </p:txBody>
      </p:sp>
      <p:graphicFrame>
        <p:nvGraphicFramePr>
          <p:cNvPr id="10" name="Group 3"/>
          <p:cNvGraphicFramePr>
            <a:graphicFrameLocks noGrp="1"/>
          </p:cNvGraphicFramePr>
          <p:nvPr/>
        </p:nvGraphicFramePr>
        <p:xfrm>
          <a:off x="0" y="0"/>
          <a:ext cx="9144000" cy="1355742"/>
        </p:xfrm>
        <a:graphic>
          <a:graphicData uri="http://schemas.openxmlformats.org/drawingml/2006/table">
            <a:tbl>
              <a:tblPr/>
              <a:tblGrid>
                <a:gridCol w="1071563"/>
                <a:gridCol w="7843837"/>
                <a:gridCol w="228600"/>
              </a:tblGrid>
              <a:tr h="380643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mbria" pitchFamily="18" charset="0"/>
                      </a:endParaRPr>
                    </a:p>
                  </a:txBody>
                  <a:tcPr marT="45678" marB="45678"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T="45678" marB="45678"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</a:tr>
              <a:tr h="517983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T="45678" marB="45678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" pitchFamily="18" charset="0"/>
                          <a:ea typeface="+mn-ea"/>
                          <a:cs typeface="+mn-cs"/>
                        </a:rPr>
                        <a:t>UNIVERSITY OF ENGINEERING &amp; MANAGEMENT, KOLKATA</a:t>
                      </a:r>
                    </a:p>
                  </a:txBody>
                  <a:tcPr marT="45678" marB="45678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T="45678" marB="45678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</a:tr>
              <a:tr h="45709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mbria" pitchFamily="18" charset="0"/>
                        <a:ea typeface="+mn-ea"/>
                        <a:cs typeface="+mn-cs"/>
                      </a:endParaRPr>
                    </a:p>
                  </a:txBody>
                  <a:tcPr marT="45678" marB="45678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4346" name="TextBox 7"/>
          <p:cNvSpPr txBox="1">
            <a:spLocks noChangeArrowheads="1"/>
          </p:cNvSpPr>
          <p:nvPr/>
        </p:nvSpPr>
        <p:spPr bwMode="auto">
          <a:xfrm>
            <a:off x="579438" y="1905000"/>
            <a:ext cx="8001000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>
              <a:buFont typeface="Arial" charset="0"/>
              <a:buNone/>
            </a:pPr>
            <a:r>
              <a:rPr lang="en-US" sz="3200" b="1">
                <a:solidFill>
                  <a:srgbClr val="0000FF"/>
                </a:solidFill>
                <a:latin typeface="Cambria" pitchFamily="18" charset="0"/>
              </a:rPr>
              <a:t>Interference of Light</a:t>
            </a:r>
          </a:p>
        </p:txBody>
      </p:sp>
      <p:sp>
        <p:nvSpPr>
          <p:cNvPr id="308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E3B23E2-D5CF-4032-8A80-607AB4280FCA}" type="slidenum">
              <a:rPr lang="en-US" altLang="en-US"/>
              <a:pPr>
                <a:defRPr/>
              </a:pPr>
              <a:t>13</a:t>
            </a:fld>
            <a:endParaRPr lang="en-US" altLang="en-US"/>
          </a:p>
        </p:txBody>
      </p:sp>
      <p:pic>
        <p:nvPicPr>
          <p:cNvPr id="14348" name="Picture 6" descr="C:\Users\UEM\Desktop\UEM_New_Logo_05-04-2018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" y="152400"/>
            <a:ext cx="1262063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49" name="Picture 2" descr="D:\2.5 men\Powtoon(Internship)\ezgif-2-2d2bf0e5c2c0.gif"/>
          <p:cNvPicPr>
            <a:picLocks noChangeAspect="1" noChangeArrowheads="1" noCrop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ChangeArrowheads="1"/>
          </p:cNvSpPr>
          <p:nvPr/>
        </p:nvSpPr>
        <p:spPr bwMode="auto">
          <a:xfrm>
            <a:off x="579438" y="2120900"/>
            <a:ext cx="982662" cy="0"/>
          </a:xfrm>
          <a:prstGeom prst="rect">
            <a:avLst/>
          </a:prstGeom>
          <a:solidFill>
            <a:srgbClr val="F79646"/>
          </a:solidFill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 eaLnBrk="1" hangingPunct="1"/>
            <a:endParaRPr lang="en-US" altLang="en-US"/>
          </a:p>
        </p:txBody>
      </p:sp>
      <p:graphicFrame>
        <p:nvGraphicFramePr>
          <p:cNvPr id="10" name="Group 3"/>
          <p:cNvGraphicFramePr>
            <a:graphicFrameLocks noGrp="1"/>
          </p:cNvGraphicFramePr>
          <p:nvPr/>
        </p:nvGraphicFramePr>
        <p:xfrm>
          <a:off x="0" y="0"/>
          <a:ext cx="9144000" cy="1355742"/>
        </p:xfrm>
        <a:graphic>
          <a:graphicData uri="http://schemas.openxmlformats.org/drawingml/2006/table">
            <a:tbl>
              <a:tblPr/>
              <a:tblGrid>
                <a:gridCol w="1071563"/>
                <a:gridCol w="7843837"/>
                <a:gridCol w="228600"/>
              </a:tblGrid>
              <a:tr h="380643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mbria" pitchFamily="18" charset="0"/>
                      </a:endParaRPr>
                    </a:p>
                  </a:txBody>
                  <a:tcPr marT="45678" marB="45678"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T="45678" marB="45678"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</a:tr>
              <a:tr h="517983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T="45678" marB="45678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" pitchFamily="18" charset="0"/>
                          <a:ea typeface="+mn-ea"/>
                          <a:cs typeface="+mn-cs"/>
                        </a:rPr>
                        <a:t>UNIVERSITY OF ENGINEERING &amp; MANAGEMENT, KOLKATA</a:t>
                      </a:r>
                    </a:p>
                  </a:txBody>
                  <a:tcPr marT="45678" marB="45678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T="45678" marB="45678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</a:tr>
              <a:tr h="45709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mbria" pitchFamily="18" charset="0"/>
                        <a:ea typeface="+mn-ea"/>
                        <a:cs typeface="+mn-cs"/>
                      </a:endParaRPr>
                    </a:p>
                  </a:txBody>
                  <a:tcPr marT="45678" marB="45678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5370" name="TextBox 7"/>
          <p:cNvSpPr txBox="1">
            <a:spLocks noChangeArrowheads="1"/>
          </p:cNvSpPr>
          <p:nvPr/>
        </p:nvSpPr>
        <p:spPr bwMode="auto">
          <a:xfrm>
            <a:off x="579438" y="1905000"/>
            <a:ext cx="8001000" cy="314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</p:txBody>
      </p:sp>
      <p:sp>
        <p:nvSpPr>
          <p:cNvPr id="308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0B1FE71-91F6-41EA-B6CB-B74D0262ED88}" type="slidenum">
              <a:rPr lang="en-US" altLang="en-US"/>
              <a:pPr>
                <a:defRPr/>
              </a:pPr>
              <a:t>14</a:t>
            </a:fld>
            <a:endParaRPr lang="en-US" altLang="en-US"/>
          </a:p>
        </p:txBody>
      </p:sp>
      <p:pic>
        <p:nvPicPr>
          <p:cNvPr id="15372" name="Picture 6" descr="C:\Users\UEM\Desktop\UEM_New_Logo_05-04-2018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" y="152400"/>
            <a:ext cx="1262063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73" name="Picture 7" descr="30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295400"/>
            <a:ext cx="9144000" cy="556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ChangeArrowheads="1"/>
          </p:cNvSpPr>
          <p:nvPr/>
        </p:nvSpPr>
        <p:spPr bwMode="auto">
          <a:xfrm>
            <a:off x="579438" y="2120900"/>
            <a:ext cx="982662" cy="0"/>
          </a:xfrm>
          <a:prstGeom prst="rect">
            <a:avLst/>
          </a:prstGeom>
          <a:solidFill>
            <a:srgbClr val="F79646"/>
          </a:solidFill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 eaLnBrk="1" hangingPunct="1"/>
            <a:endParaRPr lang="en-US" altLang="en-US"/>
          </a:p>
        </p:txBody>
      </p:sp>
      <p:graphicFrame>
        <p:nvGraphicFramePr>
          <p:cNvPr id="10" name="Group 3"/>
          <p:cNvGraphicFramePr>
            <a:graphicFrameLocks noGrp="1"/>
          </p:cNvGraphicFramePr>
          <p:nvPr/>
        </p:nvGraphicFramePr>
        <p:xfrm>
          <a:off x="0" y="0"/>
          <a:ext cx="9144000" cy="1355742"/>
        </p:xfrm>
        <a:graphic>
          <a:graphicData uri="http://schemas.openxmlformats.org/drawingml/2006/table">
            <a:tbl>
              <a:tblPr/>
              <a:tblGrid>
                <a:gridCol w="1071563"/>
                <a:gridCol w="7843837"/>
                <a:gridCol w="228600"/>
              </a:tblGrid>
              <a:tr h="380643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mbria" pitchFamily="18" charset="0"/>
                      </a:endParaRPr>
                    </a:p>
                  </a:txBody>
                  <a:tcPr marT="45678" marB="45678"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T="45678" marB="45678"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</a:tr>
              <a:tr h="517983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T="45678" marB="45678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" pitchFamily="18" charset="0"/>
                          <a:ea typeface="+mn-ea"/>
                          <a:cs typeface="+mn-cs"/>
                        </a:rPr>
                        <a:t>UNIVERSITY OF ENGINEERING &amp; MANAGEMENT, KOLKATA</a:t>
                      </a:r>
                    </a:p>
                  </a:txBody>
                  <a:tcPr marT="45678" marB="45678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T="45678" marB="45678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</a:tr>
              <a:tr h="45709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mbria" pitchFamily="18" charset="0"/>
                        <a:ea typeface="+mn-ea"/>
                        <a:cs typeface="+mn-cs"/>
                      </a:endParaRPr>
                    </a:p>
                  </a:txBody>
                  <a:tcPr marT="45678" marB="45678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6394" name="TextBox 7"/>
          <p:cNvSpPr txBox="1">
            <a:spLocks noChangeArrowheads="1"/>
          </p:cNvSpPr>
          <p:nvPr/>
        </p:nvSpPr>
        <p:spPr bwMode="auto">
          <a:xfrm>
            <a:off x="579438" y="1905000"/>
            <a:ext cx="8001000" cy="314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</p:txBody>
      </p:sp>
      <p:sp>
        <p:nvSpPr>
          <p:cNvPr id="308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FAD613D-1C7F-4061-9E78-EB3F57BE70BC}" type="slidenum">
              <a:rPr lang="en-US" altLang="en-US"/>
              <a:pPr>
                <a:defRPr/>
              </a:pPr>
              <a:t>15</a:t>
            </a:fld>
            <a:endParaRPr lang="en-US" altLang="en-US"/>
          </a:p>
        </p:txBody>
      </p:sp>
      <p:pic>
        <p:nvPicPr>
          <p:cNvPr id="16396" name="Picture 6" descr="C:\Users\UEM\Desktop\UEM_New_Logo_05-04-2018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" y="152400"/>
            <a:ext cx="1262063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97" name="Picture 6" descr="31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371600"/>
            <a:ext cx="9144000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ChangeArrowheads="1"/>
          </p:cNvSpPr>
          <p:nvPr/>
        </p:nvSpPr>
        <p:spPr bwMode="auto">
          <a:xfrm>
            <a:off x="579438" y="2120900"/>
            <a:ext cx="982662" cy="0"/>
          </a:xfrm>
          <a:prstGeom prst="rect">
            <a:avLst/>
          </a:prstGeom>
          <a:solidFill>
            <a:srgbClr val="F79646"/>
          </a:solidFill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 eaLnBrk="1" hangingPunct="1"/>
            <a:endParaRPr lang="en-US" altLang="en-US"/>
          </a:p>
        </p:txBody>
      </p:sp>
      <p:graphicFrame>
        <p:nvGraphicFramePr>
          <p:cNvPr id="10" name="Group 3"/>
          <p:cNvGraphicFramePr>
            <a:graphicFrameLocks noGrp="1"/>
          </p:cNvGraphicFramePr>
          <p:nvPr/>
        </p:nvGraphicFramePr>
        <p:xfrm>
          <a:off x="0" y="0"/>
          <a:ext cx="9144000" cy="1355742"/>
        </p:xfrm>
        <a:graphic>
          <a:graphicData uri="http://schemas.openxmlformats.org/drawingml/2006/table">
            <a:tbl>
              <a:tblPr/>
              <a:tblGrid>
                <a:gridCol w="1071563"/>
                <a:gridCol w="7843837"/>
                <a:gridCol w="228600"/>
              </a:tblGrid>
              <a:tr h="380643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mbria" pitchFamily="18" charset="0"/>
                      </a:endParaRPr>
                    </a:p>
                  </a:txBody>
                  <a:tcPr marT="45678" marB="45678"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T="45678" marB="45678"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</a:tr>
              <a:tr h="517983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T="45678" marB="45678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" pitchFamily="18" charset="0"/>
                          <a:ea typeface="+mn-ea"/>
                          <a:cs typeface="+mn-cs"/>
                        </a:rPr>
                        <a:t>UNIVERSITY OF ENGINEERING &amp; MANAGEMENT, KOLKATA</a:t>
                      </a:r>
                    </a:p>
                  </a:txBody>
                  <a:tcPr marT="45678" marB="45678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T="45678" marB="45678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</a:tr>
              <a:tr h="45709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mbria" pitchFamily="18" charset="0"/>
                        <a:ea typeface="+mn-ea"/>
                        <a:cs typeface="+mn-cs"/>
                      </a:endParaRPr>
                    </a:p>
                  </a:txBody>
                  <a:tcPr marT="45678" marB="45678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7418" name="TextBox 7"/>
          <p:cNvSpPr txBox="1">
            <a:spLocks noChangeArrowheads="1"/>
          </p:cNvSpPr>
          <p:nvPr/>
        </p:nvSpPr>
        <p:spPr bwMode="auto">
          <a:xfrm>
            <a:off x="579438" y="1905000"/>
            <a:ext cx="8001000" cy="314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</p:txBody>
      </p:sp>
      <p:sp>
        <p:nvSpPr>
          <p:cNvPr id="308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8D7930E-5AC7-4334-A45B-990C5A1A7ECC}" type="slidenum">
              <a:rPr lang="en-US" altLang="en-US"/>
              <a:pPr>
                <a:defRPr/>
              </a:pPr>
              <a:t>16</a:t>
            </a:fld>
            <a:endParaRPr lang="en-US" altLang="en-US"/>
          </a:p>
        </p:txBody>
      </p:sp>
      <p:pic>
        <p:nvPicPr>
          <p:cNvPr id="17420" name="Picture 6" descr="C:\Users\UEM\Desktop\UEM_New_Logo_05-04-2018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" y="152400"/>
            <a:ext cx="1262063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21" name="Picture 6" descr="32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295400"/>
            <a:ext cx="9144000" cy="556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ChangeArrowheads="1"/>
          </p:cNvSpPr>
          <p:nvPr/>
        </p:nvSpPr>
        <p:spPr bwMode="auto">
          <a:xfrm>
            <a:off x="579438" y="2120900"/>
            <a:ext cx="982662" cy="0"/>
          </a:xfrm>
          <a:prstGeom prst="rect">
            <a:avLst/>
          </a:prstGeom>
          <a:solidFill>
            <a:srgbClr val="F79646"/>
          </a:solidFill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 eaLnBrk="1" hangingPunct="1"/>
            <a:endParaRPr lang="en-US" altLang="en-US"/>
          </a:p>
        </p:txBody>
      </p:sp>
      <p:graphicFrame>
        <p:nvGraphicFramePr>
          <p:cNvPr id="10" name="Group 3"/>
          <p:cNvGraphicFramePr>
            <a:graphicFrameLocks noGrp="1"/>
          </p:cNvGraphicFramePr>
          <p:nvPr/>
        </p:nvGraphicFramePr>
        <p:xfrm>
          <a:off x="0" y="0"/>
          <a:ext cx="9144000" cy="1355742"/>
        </p:xfrm>
        <a:graphic>
          <a:graphicData uri="http://schemas.openxmlformats.org/drawingml/2006/table">
            <a:tbl>
              <a:tblPr/>
              <a:tblGrid>
                <a:gridCol w="1071563"/>
                <a:gridCol w="7843837"/>
                <a:gridCol w="228600"/>
              </a:tblGrid>
              <a:tr h="380643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mbria" pitchFamily="18" charset="0"/>
                      </a:endParaRPr>
                    </a:p>
                  </a:txBody>
                  <a:tcPr marT="45678" marB="45678"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T="45678" marB="45678"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</a:tr>
              <a:tr h="517983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T="45678" marB="45678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" pitchFamily="18" charset="0"/>
                          <a:ea typeface="+mn-ea"/>
                          <a:cs typeface="+mn-cs"/>
                        </a:rPr>
                        <a:t>UNIVERSITY OF ENGINEERING &amp; MANAGEMENT, KOLKATA</a:t>
                      </a:r>
                    </a:p>
                  </a:txBody>
                  <a:tcPr marT="45678" marB="45678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T="45678" marB="45678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</a:tr>
              <a:tr h="45709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mbria" pitchFamily="18" charset="0"/>
                        <a:ea typeface="+mn-ea"/>
                        <a:cs typeface="+mn-cs"/>
                      </a:endParaRPr>
                    </a:p>
                  </a:txBody>
                  <a:tcPr marT="45678" marB="45678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8442" name="TextBox 7"/>
          <p:cNvSpPr txBox="1">
            <a:spLocks noChangeArrowheads="1"/>
          </p:cNvSpPr>
          <p:nvPr/>
        </p:nvSpPr>
        <p:spPr bwMode="auto">
          <a:xfrm>
            <a:off x="579438" y="1905000"/>
            <a:ext cx="8001000" cy="314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</p:txBody>
      </p:sp>
      <p:sp>
        <p:nvSpPr>
          <p:cNvPr id="308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3559075-ACB1-415C-A24F-AD1CD31A481C}" type="slidenum">
              <a:rPr lang="en-US" altLang="en-US"/>
              <a:pPr>
                <a:defRPr/>
              </a:pPr>
              <a:t>17</a:t>
            </a:fld>
            <a:endParaRPr lang="en-US" altLang="en-US"/>
          </a:p>
        </p:txBody>
      </p:sp>
      <p:pic>
        <p:nvPicPr>
          <p:cNvPr id="18444" name="Picture 6" descr="C:\Users\UEM\Desktop\UEM_New_Logo_05-04-2018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" y="152400"/>
            <a:ext cx="1262063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45" name="Picture 6" descr="33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295400"/>
            <a:ext cx="9144000" cy="556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ChangeArrowheads="1"/>
          </p:cNvSpPr>
          <p:nvPr/>
        </p:nvSpPr>
        <p:spPr bwMode="auto">
          <a:xfrm>
            <a:off x="579438" y="2120900"/>
            <a:ext cx="982662" cy="0"/>
          </a:xfrm>
          <a:prstGeom prst="rect">
            <a:avLst/>
          </a:prstGeom>
          <a:solidFill>
            <a:srgbClr val="F79646"/>
          </a:solidFill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 eaLnBrk="1" hangingPunct="1"/>
            <a:endParaRPr lang="en-US" altLang="en-US"/>
          </a:p>
        </p:txBody>
      </p:sp>
      <p:graphicFrame>
        <p:nvGraphicFramePr>
          <p:cNvPr id="10" name="Group 3"/>
          <p:cNvGraphicFramePr>
            <a:graphicFrameLocks noGrp="1"/>
          </p:cNvGraphicFramePr>
          <p:nvPr/>
        </p:nvGraphicFramePr>
        <p:xfrm>
          <a:off x="0" y="0"/>
          <a:ext cx="9144000" cy="1355742"/>
        </p:xfrm>
        <a:graphic>
          <a:graphicData uri="http://schemas.openxmlformats.org/drawingml/2006/table">
            <a:tbl>
              <a:tblPr/>
              <a:tblGrid>
                <a:gridCol w="1071563"/>
                <a:gridCol w="7843837"/>
                <a:gridCol w="228600"/>
              </a:tblGrid>
              <a:tr h="380643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mbria" pitchFamily="18" charset="0"/>
                      </a:endParaRPr>
                    </a:p>
                  </a:txBody>
                  <a:tcPr marT="45678" marB="45678"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T="45678" marB="45678"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</a:tr>
              <a:tr h="517983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T="45678" marB="45678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" pitchFamily="18" charset="0"/>
                          <a:ea typeface="+mn-ea"/>
                          <a:cs typeface="+mn-cs"/>
                        </a:rPr>
                        <a:t>UNIVERSITY OF ENGINEERING &amp; MANAGEMENT, KOLKATA</a:t>
                      </a:r>
                    </a:p>
                  </a:txBody>
                  <a:tcPr marT="45678" marB="45678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T="45678" marB="45678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</a:tr>
              <a:tr h="45709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mbria" pitchFamily="18" charset="0"/>
                        <a:ea typeface="+mn-ea"/>
                        <a:cs typeface="+mn-cs"/>
                      </a:endParaRPr>
                    </a:p>
                  </a:txBody>
                  <a:tcPr marT="45678" marB="45678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9466" name="TextBox 7"/>
          <p:cNvSpPr txBox="1">
            <a:spLocks noChangeArrowheads="1"/>
          </p:cNvSpPr>
          <p:nvPr/>
        </p:nvSpPr>
        <p:spPr bwMode="auto">
          <a:xfrm>
            <a:off x="579438" y="1905000"/>
            <a:ext cx="8001000" cy="314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</p:txBody>
      </p:sp>
      <p:sp>
        <p:nvSpPr>
          <p:cNvPr id="308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3624CA0-3053-419D-B2F8-4245F5604C66}" type="slidenum">
              <a:rPr lang="en-US" altLang="en-US"/>
              <a:pPr>
                <a:defRPr/>
              </a:pPr>
              <a:t>18</a:t>
            </a:fld>
            <a:endParaRPr lang="en-US" altLang="en-US"/>
          </a:p>
        </p:txBody>
      </p:sp>
      <p:pic>
        <p:nvPicPr>
          <p:cNvPr id="19468" name="Picture 6" descr="C:\Users\UEM\Desktop\UEM_New_Logo_05-04-2018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2400" y="152400"/>
            <a:ext cx="1262063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69" name="Picture 6" descr="34.JP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1295400"/>
            <a:ext cx="9144000" cy="556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ChangeArrowheads="1"/>
          </p:cNvSpPr>
          <p:nvPr/>
        </p:nvSpPr>
        <p:spPr bwMode="auto">
          <a:xfrm>
            <a:off x="579438" y="2120900"/>
            <a:ext cx="982662" cy="0"/>
          </a:xfrm>
          <a:prstGeom prst="rect">
            <a:avLst/>
          </a:prstGeom>
          <a:solidFill>
            <a:srgbClr val="F79646"/>
          </a:solidFill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 eaLnBrk="1" hangingPunct="1"/>
            <a:endParaRPr lang="en-US" altLang="en-US"/>
          </a:p>
        </p:txBody>
      </p:sp>
      <p:graphicFrame>
        <p:nvGraphicFramePr>
          <p:cNvPr id="10" name="Group 3"/>
          <p:cNvGraphicFramePr>
            <a:graphicFrameLocks noGrp="1"/>
          </p:cNvGraphicFramePr>
          <p:nvPr/>
        </p:nvGraphicFramePr>
        <p:xfrm>
          <a:off x="0" y="0"/>
          <a:ext cx="9144000" cy="1355742"/>
        </p:xfrm>
        <a:graphic>
          <a:graphicData uri="http://schemas.openxmlformats.org/drawingml/2006/table">
            <a:tbl>
              <a:tblPr/>
              <a:tblGrid>
                <a:gridCol w="1071563"/>
                <a:gridCol w="7843837"/>
                <a:gridCol w="228600"/>
              </a:tblGrid>
              <a:tr h="380643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mbria" pitchFamily="18" charset="0"/>
                      </a:endParaRPr>
                    </a:p>
                  </a:txBody>
                  <a:tcPr marT="45678" marB="45678"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T="45678" marB="45678"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</a:tr>
              <a:tr h="517983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T="45678" marB="45678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" pitchFamily="18" charset="0"/>
                          <a:ea typeface="+mn-ea"/>
                          <a:cs typeface="+mn-cs"/>
                        </a:rPr>
                        <a:t>UNIVERSITY OF ENGINEERING &amp; MANAGEMENT, KOLKATA</a:t>
                      </a:r>
                    </a:p>
                  </a:txBody>
                  <a:tcPr marT="45678" marB="45678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T="45678" marB="45678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</a:tr>
              <a:tr h="45709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mbria" pitchFamily="18" charset="0"/>
                        <a:ea typeface="+mn-ea"/>
                        <a:cs typeface="+mn-cs"/>
                      </a:endParaRPr>
                    </a:p>
                  </a:txBody>
                  <a:tcPr marT="45678" marB="45678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0490" name="TextBox 7"/>
          <p:cNvSpPr txBox="1">
            <a:spLocks noChangeArrowheads="1"/>
          </p:cNvSpPr>
          <p:nvPr/>
        </p:nvSpPr>
        <p:spPr bwMode="auto">
          <a:xfrm>
            <a:off x="579438" y="1905000"/>
            <a:ext cx="8001000" cy="314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</p:txBody>
      </p:sp>
      <p:sp>
        <p:nvSpPr>
          <p:cNvPr id="308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895FC65-7AAB-4E1D-87EA-41CE29717128}" type="slidenum">
              <a:rPr lang="en-US" altLang="en-US"/>
              <a:pPr>
                <a:defRPr/>
              </a:pPr>
              <a:t>19</a:t>
            </a:fld>
            <a:endParaRPr lang="en-US" altLang="en-US"/>
          </a:p>
        </p:txBody>
      </p:sp>
      <p:pic>
        <p:nvPicPr>
          <p:cNvPr id="20492" name="Picture 6" descr="C:\Users\UEM\Desktop\UEM_New_Logo_05-04-2018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" y="152400"/>
            <a:ext cx="1262063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493" name="Picture 6" descr="35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371600"/>
            <a:ext cx="9144000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ChangeArrowheads="1"/>
          </p:cNvSpPr>
          <p:nvPr/>
        </p:nvSpPr>
        <p:spPr bwMode="auto">
          <a:xfrm>
            <a:off x="579438" y="2120900"/>
            <a:ext cx="982662" cy="0"/>
          </a:xfrm>
          <a:prstGeom prst="rect">
            <a:avLst/>
          </a:prstGeom>
          <a:solidFill>
            <a:srgbClr val="F79646"/>
          </a:solidFill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 eaLnBrk="1" hangingPunct="1"/>
            <a:endParaRPr lang="en-US" altLang="en-US"/>
          </a:p>
        </p:txBody>
      </p:sp>
      <p:graphicFrame>
        <p:nvGraphicFramePr>
          <p:cNvPr id="10" name="Group 3"/>
          <p:cNvGraphicFramePr>
            <a:graphicFrameLocks noGrp="1"/>
          </p:cNvGraphicFramePr>
          <p:nvPr/>
        </p:nvGraphicFramePr>
        <p:xfrm>
          <a:off x="0" y="0"/>
          <a:ext cx="9144000" cy="1355742"/>
        </p:xfrm>
        <a:graphic>
          <a:graphicData uri="http://schemas.openxmlformats.org/drawingml/2006/table">
            <a:tbl>
              <a:tblPr/>
              <a:tblGrid>
                <a:gridCol w="1071563"/>
                <a:gridCol w="7843837"/>
                <a:gridCol w="228600"/>
              </a:tblGrid>
              <a:tr h="380643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mbria" pitchFamily="18" charset="0"/>
                      </a:endParaRPr>
                    </a:p>
                  </a:txBody>
                  <a:tcPr marT="45678" marB="45678"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T="45678" marB="45678"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</a:tr>
              <a:tr h="517983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T="45678" marB="45678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" pitchFamily="18" charset="0"/>
                          <a:ea typeface="+mn-ea"/>
                          <a:cs typeface="+mn-cs"/>
                        </a:rPr>
                        <a:t>UNIVERSITY OF ENGINEERING &amp; MANAGEMENT, KOLKATA</a:t>
                      </a:r>
                    </a:p>
                  </a:txBody>
                  <a:tcPr marT="45678" marB="45678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T="45678" marB="45678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</a:tr>
              <a:tr h="45709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mbria" pitchFamily="18" charset="0"/>
                        <a:ea typeface="+mn-ea"/>
                        <a:cs typeface="+mn-cs"/>
                      </a:endParaRPr>
                    </a:p>
                  </a:txBody>
                  <a:tcPr marT="45678" marB="45678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130" name="TextBox 7"/>
          <p:cNvSpPr txBox="1">
            <a:spLocks noChangeArrowheads="1"/>
          </p:cNvSpPr>
          <p:nvPr/>
        </p:nvSpPr>
        <p:spPr bwMode="auto">
          <a:xfrm>
            <a:off x="579438" y="1905000"/>
            <a:ext cx="8001000" cy="314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</p:txBody>
      </p:sp>
      <p:sp>
        <p:nvSpPr>
          <p:cNvPr id="308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9F34CC0-0EA0-4713-A452-B082DFBA6647}" type="slidenum">
              <a:rPr lang="en-US" altLang="en-US"/>
              <a:pPr>
                <a:defRPr/>
              </a:pPr>
              <a:t>2</a:t>
            </a:fld>
            <a:endParaRPr lang="en-US" altLang="en-US"/>
          </a:p>
        </p:txBody>
      </p:sp>
      <p:pic>
        <p:nvPicPr>
          <p:cNvPr id="5132" name="Picture 6" descr="C:\Users\UEM\Desktop\UEM_New_Logo_05-04-2018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" y="152400"/>
            <a:ext cx="1262063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33" name="Picture 6" descr="40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3581400"/>
            <a:ext cx="4881563" cy="327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34" name="Picture 7" descr="41.JP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868863" y="1371600"/>
            <a:ext cx="4275137" cy="3459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35" name="Picture 8" descr="42.JPG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575175" y="4362450"/>
            <a:ext cx="4568825" cy="2495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Box 10"/>
          <p:cNvSpPr txBox="1"/>
          <p:nvPr/>
        </p:nvSpPr>
        <p:spPr>
          <a:xfrm>
            <a:off x="304800" y="1981200"/>
            <a:ext cx="4114800" cy="1323975"/>
          </a:xfrm>
          <a:prstGeom prst="rect">
            <a:avLst/>
          </a:prstGeom>
          <a:noFill/>
          <a:ln w="571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n-IN" sz="4000" dirty="0">
                <a:latin typeface="Adobe Garamond Pro Bold" pitchFamily="18" charset="0"/>
              </a:rPr>
              <a:t>INTERFERENCE OF LIGHT</a:t>
            </a:r>
            <a:endParaRPr lang="en-US" sz="4000" dirty="0">
              <a:latin typeface="Adobe Garamond Pro Bold" pitchFamily="18" charset="0"/>
            </a:endParaRP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ChangeArrowheads="1"/>
          </p:cNvSpPr>
          <p:nvPr/>
        </p:nvSpPr>
        <p:spPr bwMode="auto">
          <a:xfrm>
            <a:off x="579438" y="2120900"/>
            <a:ext cx="982662" cy="0"/>
          </a:xfrm>
          <a:prstGeom prst="rect">
            <a:avLst/>
          </a:prstGeom>
          <a:solidFill>
            <a:srgbClr val="F79646"/>
          </a:solidFill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 eaLnBrk="1" hangingPunct="1"/>
            <a:endParaRPr lang="en-US" altLang="en-US"/>
          </a:p>
        </p:txBody>
      </p:sp>
      <p:graphicFrame>
        <p:nvGraphicFramePr>
          <p:cNvPr id="10" name="Group 3"/>
          <p:cNvGraphicFramePr>
            <a:graphicFrameLocks noGrp="1"/>
          </p:cNvGraphicFramePr>
          <p:nvPr/>
        </p:nvGraphicFramePr>
        <p:xfrm>
          <a:off x="0" y="0"/>
          <a:ext cx="9144000" cy="1355742"/>
        </p:xfrm>
        <a:graphic>
          <a:graphicData uri="http://schemas.openxmlformats.org/drawingml/2006/table">
            <a:tbl>
              <a:tblPr/>
              <a:tblGrid>
                <a:gridCol w="1071563"/>
                <a:gridCol w="7843837"/>
                <a:gridCol w="228600"/>
              </a:tblGrid>
              <a:tr h="380643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mbria" pitchFamily="18" charset="0"/>
                      </a:endParaRPr>
                    </a:p>
                  </a:txBody>
                  <a:tcPr marT="45678" marB="45678"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T="45678" marB="45678"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</a:tr>
              <a:tr h="517983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T="45678" marB="45678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" pitchFamily="18" charset="0"/>
                          <a:ea typeface="+mn-ea"/>
                          <a:cs typeface="+mn-cs"/>
                        </a:rPr>
                        <a:t>UNIVERSITY OF ENGINEERING &amp; MANAGEMENT, KOLKATA</a:t>
                      </a:r>
                    </a:p>
                  </a:txBody>
                  <a:tcPr marT="45678" marB="45678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T="45678" marB="45678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</a:tr>
              <a:tr h="45709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mbria" pitchFamily="18" charset="0"/>
                        <a:ea typeface="+mn-ea"/>
                        <a:cs typeface="+mn-cs"/>
                      </a:endParaRPr>
                    </a:p>
                  </a:txBody>
                  <a:tcPr marT="45678" marB="45678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1514" name="TextBox 7"/>
          <p:cNvSpPr txBox="1">
            <a:spLocks noChangeArrowheads="1"/>
          </p:cNvSpPr>
          <p:nvPr/>
        </p:nvSpPr>
        <p:spPr bwMode="auto">
          <a:xfrm>
            <a:off x="579438" y="1905000"/>
            <a:ext cx="8001000" cy="314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</p:txBody>
      </p:sp>
      <p:sp>
        <p:nvSpPr>
          <p:cNvPr id="308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527F317-9C06-4EEF-A4B4-429B85E7008D}" type="slidenum">
              <a:rPr lang="en-US" altLang="en-US"/>
              <a:pPr>
                <a:defRPr/>
              </a:pPr>
              <a:t>20</a:t>
            </a:fld>
            <a:endParaRPr lang="en-US" altLang="en-US"/>
          </a:p>
        </p:txBody>
      </p:sp>
      <p:pic>
        <p:nvPicPr>
          <p:cNvPr id="21516" name="Picture 6" descr="C:\Users\UEM\Desktop\UEM_New_Logo_05-04-2018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2400" y="152400"/>
            <a:ext cx="1262063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17" name="Picture 6" descr="36.JP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1295400"/>
            <a:ext cx="9144000" cy="556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ChangeArrowheads="1"/>
          </p:cNvSpPr>
          <p:nvPr/>
        </p:nvSpPr>
        <p:spPr bwMode="auto">
          <a:xfrm>
            <a:off x="579438" y="2120900"/>
            <a:ext cx="982662" cy="0"/>
          </a:xfrm>
          <a:prstGeom prst="rect">
            <a:avLst/>
          </a:prstGeom>
          <a:solidFill>
            <a:srgbClr val="F79646"/>
          </a:solidFill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 eaLnBrk="1" hangingPunct="1"/>
            <a:endParaRPr lang="en-US" altLang="en-US"/>
          </a:p>
        </p:txBody>
      </p:sp>
      <p:graphicFrame>
        <p:nvGraphicFramePr>
          <p:cNvPr id="10" name="Group 3"/>
          <p:cNvGraphicFramePr>
            <a:graphicFrameLocks noGrp="1"/>
          </p:cNvGraphicFramePr>
          <p:nvPr/>
        </p:nvGraphicFramePr>
        <p:xfrm>
          <a:off x="0" y="0"/>
          <a:ext cx="9144000" cy="1355742"/>
        </p:xfrm>
        <a:graphic>
          <a:graphicData uri="http://schemas.openxmlformats.org/drawingml/2006/table">
            <a:tbl>
              <a:tblPr/>
              <a:tblGrid>
                <a:gridCol w="1071563"/>
                <a:gridCol w="7843837"/>
                <a:gridCol w="228600"/>
              </a:tblGrid>
              <a:tr h="380643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mbria" pitchFamily="18" charset="0"/>
                      </a:endParaRPr>
                    </a:p>
                  </a:txBody>
                  <a:tcPr marT="45678" marB="45678"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T="45678" marB="45678"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</a:tr>
              <a:tr h="517983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T="45678" marB="45678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" pitchFamily="18" charset="0"/>
                          <a:ea typeface="+mn-ea"/>
                          <a:cs typeface="+mn-cs"/>
                        </a:rPr>
                        <a:t>UNIVERSITY OF ENGINEERING &amp; MANAGEMENT, KOLKATA</a:t>
                      </a:r>
                    </a:p>
                  </a:txBody>
                  <a:tcPr marT="45678" marB="45678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T="45678" marB="45678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</a:tr>
              <a:tr h="45709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mbria" pitchFamily="18" charset="0"/>
                        <a:ea typeface="+mn-ea"/>
                        <a:cs typeface="+mn-cs"/>
                      </a:endParaRPr>
                    </a:p>
                  </a:txBody>
                  <a:tcPr marT="45678" marB="45678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5610" name="TextBox 7"/>
          <p:cNvSpPr txBox="1">
            <a:spLocks noChangeArrowheads="1"/>
          </p:cNvSpPr>
          <p:nvPr/>
        </p:nvSpPr>
        <p:spPr bwMode="auto">
          <a:xfrm>
            <a:off x="579438" y="1905000"/>
            <a:ext cx="8001000" cy="314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</p:txBody>
      </p:sp>
      <p:sp>
        <p:nvSpPr>
          <p:cNvPr id="308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ADD51C6-3858-4352-B128-24E0D27BF89F}" type="slidenum">
              <a:rPr lang="en-US" altLang="en-US"/>
              <a:pPr>
                <a:defRPr/>
              </a:pPr>
              <a:t>21</a:t>
            </a:fld>
            <a:endParaRPr lang="en-US" altLang="en-US"/>
          </a:p>
        </p:txBody>
      </p:sp>
      <p:pic>
        <p:nvPicPr>
          <p:cNvPr id="25612" name="Picture 6" descr="C:\Users\UEM\Desktop\UEM_New_Logo_05-04-2018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" y="152400"/>
            <a:ext cx="1262063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13" name="Picture 6" descr="37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371600"/>
            <a:ext cx="9144000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ChangeArrowheads="1"/>
          </p:cNvSpPr>
          <p:nvPr/>
        </p:nvSpPr>
        <p:spPr bwMode="auto">
          <a:xfrm>
            <a:off x="579438" y="2120900"/>
            <a:ext cx="982662" cy="0"/>
          </a:xfrm>
          <a:prstGeom prst="rect">
            <a:avLst/>
          </a:prstGeom>
          <a:solidFill>
            <a:srgbClr val="F79646"/>
          </a:solidFill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 eaLnBrk="1" hangingPunct="1"/>
            <a:endParaRPr lang="en-US" altLang="en-US"/>
          </a:p>
        </p:txBody>
      </p:sp>
      <p:graphicFrame>
        <p:nvGraphicFramePr>
          <p:cNvPr id="10" name="Group 3"/>
          <p:cNvGraphicFramePr>
            <a:graphicFrameLocks noGrp="1"/>
          </p:cNvGraphicFramePr>
          <p:nvPr/>
        </p:nvGraphicFramePr>
        <p:xfrm>
          <a:off x="0" y="0"/>
          <a:ext cx="9144000" cy="1355742"/>
        </p:xfrm>
        <a:graphic>
          <a:graphicData uri="http://schemas.openxmlformats.org/drawingml/2006/table">
            <a:tbl>
              <a:tblPr/>
              <a:tblGrid>
                <a:gridCol w="1071563"/>
                <a:gridCol w="7843837"/>
                <a:gridCol w="228600"/>
              </a:tblGrid>
              <a:tr h="380643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mbria" pitchFamily="18" charset="0"/>
                      </a:endParaRPr>
                    </a:p>
                  </a:txBody>
                  <a:tcPr marT="45678" marB="45678"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T="45678" marB="45678"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</a:tr>
              <a:tr h="517983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T="45678" marB="45678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" pitchFamily="18" charset="0"/>
                          <a:ea typeface="+mn-ea"/>
                          <a:cs typeface="+mn-cs"/>
                        </a:rPr>
                        <a:t>UNIVERSITY OF ENGINEERING &amp; MANAGEMENT, KOLKATA</a:t>
                      </a:r>
                    </a:p>
                  </a:txBody>
                  <a:tcPr marT="45678" marB="45678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T="45678" marB="45678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</a:tr>
              <a:tr h="45709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mbria" pitchFamily="18" charset="0"/>
                        <a:ea typeface="+mn-ea"/>
                        <a:cs typeface="+mn-cs"/>
                      </a:endParaRPr>
                    </a:p>
                  </a:txBody>
                  <a:tcPr marT="45678" marB="45678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6634" name="TextBox 7"/>
          <p:cNvSpPr txBox="1">
            <a:spLocks noChangeArrowheads="1"/>
          </p:cNvSpPr>
          <p:nvPr/>
        </p:nvSpPr>
        <p:spPr bwMode="auto">
          <a:xfrm>
            <a:off x="579438" y="1905000"/>
            <a:ext cx="8001000" cy="314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</p:txBody>
      </p:sp>
      <p:sp>
        <p:nvSpPr>
          <p:cNvPr id="308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C5205A6-6E62-423F-8188-0A5CD4399510}" type="slidenum">
              <a:rPr lang="en-US" altLang="en-US"/>
              <a:pPr>
                <a:defRPr/>
              </a:pPr>
              <a:t>22</a:t>
            </a:fld>
            <a:endParaRPr lang="en-US" altLang="en-US"/>
          </a:p>
        </p:txBody>
      </p:sp>
      <p:pic>
        <p:nvPicPr>
          <p:cNvPr id="26636" name="Picture 6" descr="C:\Users\UEM\Desktop\UEM_New_Logo_05-04-2018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2400" y="152400"/>
            <a:ext cx="1262063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37" name="Picture 6" descr="38.JP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1295400"/>
            <a:ext cx="9144000" cy="556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ChangeArrowheads="1"/>
          </p:cNvSpPr>
          <p:nvPr/>
        </p:nvSpPr>
        <p:spPr bwMode="auto">
          <a:xfrm>
            <a:off x="579438" y="2120900"/>
            <a:ext cx="982662" cy="0"/>
          </a:xfrm>
          <a:prstGeom prst="rect">
            <a:avLst/>
          </a:prstGeom>
          <a:solidFill>
            <a:srgbClr val="F79646"/>
          </a:solidFill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 eaLnBrk="1" hangingPunct="1"/>
            <a:endParaRPr lang="en-US" altLang="en-US"/>
          </a:p>
        </p:txBody>
      </p:sp>
      <p:graphicFrame>
        <p:nvGraphicFramePr>
          <p:cNvPr id="10" name="Group 3"/>
          <p:cNvGraphicFramePr>
            <a:graphicFrameLocks noGrp="1"/>
          </p:cNvGraphicFramePr>
          <p:nvPr/>
        </p:nvGraphicFramePr>
        <p:xfrm>
          <a:off x="0" y="0"/>
          <a:ext cx="9144000" cy="1355742"/>
        </p:xfrm>
        <a:graphic>
          <a:graphicData uri="http://schemas.openxmlformats.org/drawingml/2006/table">
            <a:tbl>
              <a:tblPr/>
              <a:tblGrid>
                <a:gridCol w="1071563"/>
                <a:gridCol w="7843837"/>
                <a:gridCol w="228600"/>
              </a:tblGrid>
              <a:tr h="380643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mbria" pitchFamily="18" charset="0"/>
                      </a:endParaRPr>
                    </a:p>
                  </a:txBody>
                  <a:tcPr marT="45678" marB="45678"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T="45678" marB="45678"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</a:tr>
              <a:tr h="517983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T="45678" marB="45678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" pitchFamily="18" charset="0"/>
                          <a:ea typeface="+mn-ea"/>
                          <a:cs typeface="+mn-cs"/>
                        </a:rPr>
                        <a:t>UNIVERSITY OF ENGINEERING &amp; MANAGEMENT, KOLKATA</a:t>
                      </a:r>
                    </a:p>
                  </a:txBody>
                  <a:tcPr marT="45678" marB="45678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T="45678" marB="45678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</a:tr>
              <a:tr h="45709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mbria" pitchFamily="18" charset="0"/>
                        <a:ea typeface="+mn-ea"/>
                        <a:cs typeface="+mn-cs"/>
                      </a:endParaRPr>
                    </a:p>
                  </a:txBody>
                  <a:tcPr marT="45678" marB="45678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7658" name="TextBox 7"/>
          <p:cNvSpPr txBox="1">
            <a:spLocks noChangeArrowheads="1"/>
          </p:cNvSpPr>
          <p:nvPr/>
        </p:nvSpPr>
        <p:spPr bwMode="auto">
          <a:xfrm>
            <a:off x="579438" y="1905000"/>
            <a:ext cx="8001000" cy="314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</p:txBody>
      </p:sp>
      <p:sp>
        <p:nvSpPr>
          <p:cNvPr id="308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AE024E2-5741-4C28-969A-AB40E82D0878}" type="slidenum">
              <a:rPr lang="en-US" altLang="en-US"/>
              <a:pPr>
                <a:defRPr/>
              </a:pPr>
              <a:t>23</a:t>
            </a:fld>
            <a:endParaRPr lang="en-US" altLang="en-US"/>
          </a:p>
        </p:txBody>
      </p:sp>
      <p:pic>
        <p:nvPicPr>
          <p:cNvPr id="27660" name="Picture 6" descr="C:\Users\UEM\Desktop\UEM_New_Logo_05-04-2018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2400" y="152400"/>
            <a:ext cx="1262063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61" name="Picture 6" descr="39.JP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1371600"/>
            <a:ext cx="9144000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ChangeArrowheads="1"/>
          </p:cNvSpPr>
          <p:nvPr/>
        </p:nvSpPr>
        <p:spPr bwMode="auto">
          <a:xfrm>
            <a:off x="579438" y="2120900"/>
            <a:ext cx="982662" cy="0"/>
          </a:xfrm>
          <a:prstGeom prst="rect">
            <a:avLst/>
          </a:prstGeom>
          <a:solidFill>
            <a:srgbClr val="F79646"/>
          </a:solidFill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 eaLnBrk="1" hangingPunct="1"/>
            <a:endParaRPr lang="en-US" altLang="en-US"/>
          </a:p>
        </p:txBody>
      </p:sp>
      <p:graphicFrame>
        <p:nvGraphicFramePr>
          <p:cNvPr id="10" name="Group 3"/>
          <p:cNvGraphicFramePr>
            <a:graphicFrameLocks noGrp="1"/>
          </p:cNvGraphicFramePr>
          <p:nvPr/>
        </p:nvGraphicFramePr>
        <p:xfrm>
          <a:off x="0" y="0"/>
          <a:ext cx="9144000" cy="1355742"/>
        </p:xfrm>
        <a:graphic>
          <a:graphicData uri="http://schemas.openxmlformats.org/drawingml/2006/table">
            <a:tbl>
              <a:tblPr/>
              <a:tblGrid>
                <a:gridCol w="1071563"/>
                <a:gridCol w="7843837"/>
                <a:gridCol w="228600"/>
              </a:tblGrid>
              <a:tr h="380643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mbria" pitchFamily="18" charset="0"/>
                      </a:endParaRPr>
                    </a:p>
                  </a:txBody>
                  <a:tcPr marT="45678" marB="45678"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T="45678" marB="45678"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</a:tr>
              <a:tr h="517983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T="45678" marB="45678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" pitchFamily="18" charset="0"/>
                          <a:ea typeface="+mn-ea"/>
                          <a:cs typeface="+mn-cs"/>
                        </a:rPr>
                        <a:t>UNIVERSITY OF ENGINEERING &amp; MANAGEMENT, KOLKATA</a:t>
                      </a:r>
                    </a:p>
                  </a:txBody>
                  <a:tcPr marT="45678" marB="45678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T="45678" marB="45678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</a:tr>
              <a:tr h="45709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mbria" pitchFamily="18" charset="0"/>
                        <a:ea typeface="+mn-ea"/>
                        <a:cs typeface="+mn-cs"/>
                      </a:endParaRPr>
                    </a:p>
                  </a:txBody>
                  <a:tcPr marT="45678" marB="45678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107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D03FF06-4BC6-4FB5-8DFC-8B5D1BBFAF5E}" type="slidenum">
              <a:rPr lang="en-US" altLang="en-US"/>
              <a:pPr>
                <a:defRPr/>
              </a:pPr>
              <a:t>24</a:t>
            </a:fld>
            <a:endParaRPr lang="en-US" altLang="en-US"/>
          </a:p>
        </p:txBody>
      </p:sp>
      <p:pic>
        <p:nvPicPr>
          <p:cNvPr id="30733" name="Picture 7" descr="C:\Users\UEM\Desktop\UEM_New_Logo_05-04-2018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2400" y="152400"/>
            <a:ext cx="1262063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D3CD611-D227-455F-8F69-97ED77FB3F5F}" type="slidenum">
              <a:rPr lang="en-US" altLang="en-US" smtClean="0"/>
              <a:pPr>
                <a:defRPr/>
              </a:pPr>
              <a:t>25</a:t>
            </a:fld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ChangeArrowheads="1"/>
          </p:cNvSpPr>
          <p:nvPr/>
        </p:nvSpPr>
        <p:spPr bwMode="auto">
          <a:xfrm>
            <a:off x="579438" y="2120900"/>
            <a:ext cx="982662" cy="0"/>
          </a:xfrm>
          <a:prstGeom prst="rect">
            <a:avLst/>
          </a:prstGeom>
          <a:solidFill>
            <a:srgbClr val="F79646"/>
          </a:solidFill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 eaLnBrk="1" hangingPunct="1"/>
            <a:endParaRPr lang="en-US" altLang="en-US"/>
          </a:p>
        </p:txBody>
      </p:sp>
      <p:graphicFrame>
        <p:nvGraphicFramePr>
          <p:cNvPr id="10" name="Group 3"/>
          <p:cNvGraphicFramePr>
            <a:graphicFrameLocks noGrp="1"/>
          </p:cNvGraphicFramePr>
          <p:nvPr/>
        </p:nvGraphicFramePr>
        <p:xfrm>
          <a:off x="0" y="0"/>
          <a:ext cx="9144000" cy="1355742"/>
        </p:xfrm>
        <a:graphic>
          <a:graphicData uri="http://schemas.openxmlformats.org/drawingml/2006/table">
            <a:tbl>
              <a:tblPr/>
              <a:tblGrid>
                <a:gridCol w="1071563"/>
                <a:gridCol w="7843837"/>
                <a:gridCol w="228600"/>
              </a:tblGrid>
              <a:tr h="380643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mbria" pitchFamily="18" charset="0"/>
                      </a:endParaRPr>
                    </a:p>
                  </a:txBody>
                  <a:tcPr marT="45678" marB="45678"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T="45678" marB="45678"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</a:tr>
              <a:tr h="517983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T="45678" marB="45678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" pitchFamily="18" charset="0"/>
                          <a:ea typeface="+mn-ea"/>
                          <a:cs typeface="+mn-cs"/>
                        </a:rPr>
                        <a:t>UNIVERSITY OF ENGINEERING &amp; MANAGEMENT, KOLKATA</a:t>
                      </a:r>
                    </a:p>
                  </a:txBody>
                  <a:tcPr marT="45678" marB="45678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T="45678" marB="45678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</a:tr>
              <a:tr h="45709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mbria" pitchFamily="18" charset="0"/>
                        <a:ea typeface="+mn-ea"/>
                        <a:cs typeface="+mn-cs"/>
                      </a:endParaRPr>
                    </a:p>
                  </a:txBody>
                  <a:tcPr marT="45678" marB="45678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8682" name="TextBox 7"/>
          <p:cNvSpPr txBox="1">
            <a:spLocks noChangeArrowheads="1"/>
          </p:cNvSpPr>
          <p:nvPr/>
        </p:nvSpPr>
        <p:spPr bwMode="auto">
          <a:xfrm>
            <a:off x="579438" y="1905000"/>
            <a:ext cx="8001000" cy="314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</p:txBody>
      </p:sp>
      <p:sp>
        <p:nvSpPr>
          <p:cNvPr id="308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1A8760C-B087-41EC-A508-AA00BC264FBC}" type="slidenum">
              <a:rPr lang="en-US" altLang="en-US"/>
              <a:pPr>
                <a:defRPr/>
              </a:pPr>
              <a:t>26</a:t>
            </a:fld>
            <a:endParaRPr lang="en-US" altLang="en-US"/>
          </a:p>
        </p:txBody>
      </p:sp>
      <p:pic>
        <p:nvPicPr>
          <p:cNvPr id="28685" name="Picture 6" descr="C:\Users\UEM\Desktop\UEM_New_Logo_05-04-2018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2400" y="152400"/>
            <a:ext cx="1262063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Content Placeholder 10" descr="20171213-121323412-3661-optical-path-difference-changes.jpg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76200" y="1516912"/>
            <a:ext cx="4571999" cy="3969488"/>
          </a:xfrm>
        </p:spPr>
      </p:pic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ChangeArrowheads="1"/>
          </p:cNvSpPr>
          <p:nvPr/>
        </p:nvSpPr>
        <p:spPr bwMode="auto">
          <a:xfrm>
            <a:off x="579438" y="2120900"/>
            <a:ext cx="184150" cy="400050"/>
          </a:xfrm>
          <a:prstGeom prst="rect">
            <a:avLst/>
          </a:prstGeom>
          <a:solidFill>
            <a:srgbClr val="F79646"/>
          </a:solidFill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 eaLnBrk="1" hangingPunct="1"/>
            <a:endParaRPr lang="en-US" altLang="en-US" sz="2000">
              <a:latin typeface="Cambria" pitchFamily="18" charset="0"/>
            </a:endParaRPr>
          </a:p>
        </p:txBody>
      </p:sp>
      <p:graphicFrame>
        <p:nvGraphicFramePr>
          <p:cNvPr id="10" name="Group 3"/>
          <p:cNvGraphicFramePr>
            <a:graphicFrameLocks noGrp="1"/>
          </p:cNvGraphicFramePr>
          <p:nvPr/>
        </p:nvGraphicFramePr>
        <p:xfrm>
          <a:off x="0" y="0"/>
          <a:ext cx="9144000" cy="1355742"/>
        </p:xfrm>
        <a:graphic>
          <a:graphicData uri="http://schemas.openxmlformats.org/drawingml/2006/table">
            <a:tbl>
              <a:tblPr/>
              <a:tblGrid>
                <a:gridCol w="1071563"/>
                <a:gridCol w="7843837"/>
                <a:gridCol w="228600"/>
              </a:tblGrid>
              <a:tr h="380643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mbria" pitchFamily="18" charset="0"/>
                      </a:endParaRPr>
                    </a:p>
                  </a:txBody>
                  <a:tcPr marT="45678" marB="45678"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T="45678" marB="45678"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</a:tr>
              <a:tr h="517983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T="45678" marB="45678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" pitchFamily="18" charset="0"/>
                          <a:ea typeface="+mn-ea"/>
                          <a:cs typeface="+mn-cs"/>
                        </a:rPr>
                        <a:t>UNIVERSITY OF ENGINEERING &amp; MANAGEMENT, KOLKATA</a:t>
                      </a:r>
                    </a:p>
                  </a:txBody>
                  <a:tcPr marT="45678" marB="45678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T="45678" marB="45678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</a:tr>
              <a:tr h="45709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mbria" pitchFamily="18" charset="0"/>
                        <a:ea typeface="+mn-ea"/>
                        <a:cs typeface="+mn-cs"/>
                      </a:endParaRPr>
                    </a:p>
                  </a:txBody>
                  <a:tcPr marT="45678" marB="45678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9706" name="TextBox 7"/>
          <p:cNvSpPr txBox="1">
            <a:spLocks noChangeArrowheads="1"/>
          </p:cNvSpPr>
          <p:nvPr/>
        </p:nvSpPr>
        <p:spPr bwMode="auto">
          <a:xfrm>
            <a:off x="579438" y="1905000"/>
            <a:ext cx="8001000" cy="2862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endParaRPr lang="en-US" sz="2000" b="1">
              <a:latin typeface="Cambria" pitchFamily="18" charset="0"/>
            </a:endParaRPr>
          </a:p>
          <a:p>
            <a:pPr algn="ctr"/>
            <a:endParaRPr lang="en-US" sz="2000" b="1">
              <a:latin typeface="Cambria" pitchFamily="18" charset="0"/>
            </a:endParaRPr>
          </a:p>
          <a:p>
            <a:pPr algn="ctr"/>
            <a:endParaRPr lang="en-US" sz="2000" b="1">
              <a:latin typeface="Cambria" pitchFamily="18" charset="0"/>
            </a:endParaRPr>
          </a:p>
          <a:p>
            <a:pPr algn="ctr"/>
            <a:endParaRPr lang="en-US" sz="2000" b="1">
              <a:latin typeface="Cambria" pitchFamily="18" charset="0"/>
            </a:endParaRPr>
          </a:p>
          <a:p>
            <a:pPr algn="ctr"/>
            <a:endParaRPr lang="en-US" sz="2000" b="1">
              <a:latin typeface="Cambria" pitchFamily="18" charset="0"/>
            </a:endParaRPr>
          </a:p>
          <a:p>
            <a:pPr algn="ctr"/>
            <a:endParaRPr lang="en-US" sz="2000" b="1">
              <a:latin typeface="Cambria" pitchFamily="18" charset="0"/>
            </a:endParaRPr>
          </a:p>
          <a:p>
            <a:pPr algn="ctr"/>
            <a:endParaRPr lang="en-US" sz="2000" b="1">
              <a:latin typeface="Cambria" pitchFamily="18" charset="0"/>
            </a:endParaRPr>
          </a:p>
          <a:p>
            <a:pPr algn="ctr"/>
            <a:endParaRPr lang="en-US" sz="2000" b="1">
              <a:latin typeface="Cambria" pitchFamily="18" charset="0"/>
            </a:endParaRPr>
          </a:p>
          <a:p>
            <a:pPr algn="ctr"/>
            <a:endParaRPr lang="en-US" sz="2000" b="1">
              <a:latin typeface="Cambria" pitchFamily="18" charset="0"/>
            </a:endParaRPr>
          </a:p>
        </p:txBody>
      </p:sp>
      <p:sp>
        <p:nvSpPr>
          <p:cNvPr id="308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A2331CF-EEDC-4AA6-B54B-73193EFE17C9}" type="slidenum">
              <a:rPr lang="en-US" altLang="en-US" sz="2000">
                <a:latin typeface="Cambria" pitchFamily="18" charset="0"/>
                <a:ea typeface="Cambria" pitchFamily="18" charset="0"/>
              </a:rPr>
              <a:pPr>
                <a:defRPr/>
              </a:pPr>
              <a:t>27</a:t>
            </a:fld>
            <a:endParaRPr lang="en-US" altLang="en-US" sz="2000">
              <a:latin typeface="Cambria" pitchFamily="18" charset="0"/>
              <a:ea typeface="Cambria" pitchFamily="18" charset="0"/>
            </a:endParaRPr>
          </a:p>
        </p:txBody>
      </p:sp>
      <p:pic>
        <p:nvPicPr>
          <p:cNvPr id="29709" name="Picture 6" descr="C:\Users\UEM\Desktop\UEM_New_Logo_05-04-2018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" y="152400"/>
            <a:ext cx="1262063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ChangeArrowheads="1"/>
          </p:cNvSpPr>
          <p:nvPr/>
        </p:nvSpPr>
        <p:spPr bwMode="auto">
          <a:xfrm>
            <a:off x="579438" y="2120900"/>
            <a:ext cx="982662" cy="0"/>
          </a:xfrm>
          <a:prstGeom prst="rect">
            <a:avLst/>
          </a:prstGeom>
          <a:solidFill>
            <a:srgbClr val="F79646"/>
          </a:solidFill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 eaLnBrk="1" hangingPunct="1"/>
            <a:endParaRPr lang="en-US" altLang="en-US"/>
          </a:p>
        </p:txBody>
      </p:sp>
      <p:graphicFrame>
        <p:nvGraphicFramePr>
          <p:cNvPr id="10" name="Group 3"/>
          <p:cNvGraphicFramePr>
            <a:graphicFrameLocks noGrp="1"/>
          </p:cNvGraphicFramePr>
          <p:nvPr/>
        </p:nvGraphicFramePr>
        <p:xfrm>
          <a:off x="0" y="0"/>
          <a:ext cx="9144000" cy="1355742"/>
        </p:xfrm>
        <a:graphic>
          <a:graphicData uri="http://schemas.openxmlformats.org/drawingml/2006/table">
            <a:tbl>
              <a:tblPr/>
              <a:tblGrid>
                <a:gridCol w="1071563"/>
                <a:gridCol w="7843837"/>
                <a:gridCol w="228600"/>
              </a:tblGrid>
              <a:tr h="380643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mbria" pitchFamily="18" charset="0"/>
                      </a:endParaRPr>
                    </a:p>
                  </a:txBody>
                  <a:tcPr marT="45678" marB="45678"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T="45678" marB="45678"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</a:tr>
              <a:tr h="517983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T="45678" marB="45678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" pitchFamily="18" charset="0"/>
                          <a:ea typeface="+mn-ea"/>
                          <a:cs typeface="+mn-cs"/>
                        </a:rPr>
                        <a:t>UNIVERSITY OF ENGINEERING &amp; MANAGEMENT, KOLKATA</a:t>
                      </a:r>
                    </a:p>
                  </a:txBody>
                  <a:tcPr marT="45678" marB="45678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T="45678" marB="45678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</a:tr>
              <a:tr h="45709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mbria" pitchFamily="18" charset="0"/>
                        <a:ea typeface="+mn-ea"/>
                        <a:cs typeface="+mn-cs"/>
                      </a:endParaRPr>
                    </a:p>
                  </a:txBody>
                  <a:tcPr marT="45678" marB="45678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107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D03FF06-4BC6-4FB5-8DFC-8B5D1BBFAF5E}" type="slidenum">
              <a:rPr lang="en-US" altLang="en-US"/>
              <a:pPr>
                <a:defRPr/>
              </a:pPr>
              <a:t>28</a:t>
            </a:fld>
            <a:endParaRPr lang="en-US" altLang="en-US"/>
          </a:p>
        </p:txBody>
      </p:sp>
      <p:pic>
        <p:nvPicPr>
          <p:cNvPr id="30733" name="Picture 7" descr="C:\Users\UEM\Desktop\UEM_New_Logo_05-04-2018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" y="152400"/>
            <a:ext cx="1262063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ChangeArrowheads="1"/>
          </p:cNvSpPr>
          <p:nvPr/>
        </p:nvSpPr>
        <p:spPr bwMode="auto">
          <a:xfrm>
            <a:off x="579438" y="2120900"/>
            <a:ext cx="982662" cy="0"/>
          </a:xfrm>
          <a:prstGeom prst="rect">
            <a:avLst/>
          </a:prstGeom>
          <a:solidFill>
            <a:srgbClr val="F79646"/>
          </a:solidFill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 eaLnBrk="1" hangingPunct="1"/>
            <a:endParaRPr lang="en-US" altLang="en-US"/>
          </a:p>
        </p:txBody>
      </p:sp>
      <p:graphicFrame>
        <p:nvGraphicFramePr>
          <p:cNvPr id="10" name="Group 3"/>
          <p:cNvGraphicFramePr>
            <a:graphicFrameLocks noGrp="1"/>
          </p:cNvGraphicFramePr>
          <p:nvPr/>
        </p:nvGraphicFramePr>
        <p:xfrm>
          <a:off x="0" y="0"/>
          <a:ext cx="9144000" cy="1355742"/>
        </p:xfrm>
        <a:graphic>
          <a:graphicData uri="http://schemas.openxmlformats.org/drawingml/2006/table">
            <a:tbl>
              <a:tblPr/>
              <a:tblGrid>
                <a:gridCol w="1071563"/>
                <a:gridCol w="7843837"/>
                <a:gridCol w="228600"/>
              </a:tblGrid>
              <a:tr h="380643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mbria" pitchFamily="18" charset="0"/>
                      </a:endParaRPr>
                    </a:p>
                  </a:txBody>
                  <a:tcPr marT="45678" marB="45678"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T="45678" marB="45678"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</a:tr>
              <a:tr h="517983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T="45678" marB="45678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" pitchFamily="18" charset="0"/>
                          <a:ea typeface="+mn-ea"/>
                          <a:cs typeface="+mn-cs"/>
                        </a:rPr>
                        <a:t>UNIVERSITY OF ENGINEERING &amp; MANAGEMENT, KOLKATA</a:t>
                      </a:r>
                    </a:p>
                  </a:txBody>
                  <a:tcPr marT="45678" marB="45678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T="45678" marB="45678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</a:tr>
              <a:tr h="45709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mbria" pitchFamily="18" charset="0"/>
                        <a:ea typeface="+mn-ea"/>
                        <a:cs typeface="+mn-cs"/>
                      </a:endParaRPr>
                    </a:p>
                  </a:txBody>
                  <a:tcPr marT="45678" marB="45678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2778" name="TextBox 7"/>
          <p:cNvSpPr txBox="1">
            <a:spLocks noChangeArrowheads="1"/>
          </p:cNvSpPr>
          <p:nvPr/>
        </p:nvSpPr>
        <p:spPr bwMode="auto">
          <a:xfrm>
            <a:off x="579438" y="1905000"/>
            <a:ext cx="8001000" cy="314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solidFill>
            <a:schemeClr val="accent6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rtlCol="0">
            <a:normAutofit/>
          </a:bodyPr>
          <a:lstStyle/>
          <a:p>
            <a:pPr algn="ctr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4800" b="1" dirty="0" smtClean="0">
                <a:solidFill>
                  <a:srgbClr val="00B050"/>
                </a:solidFill>
                <a:latin typeface="Cambria" pitchFamily="18" charset="0"/>
                <a:ea typeface="Cambria" pitchFamily="18" charset="0"/>
              </a:rPr>
              <a:t>Thin film</a:t>
            </a:r>
          </a:p>
          <a:p>
            <a:pPr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2000" dirty="0" smtClean="0">
                <a:latin typeface="Cambria" pitchFamily="18" charset="0"/>
                <a:ea typeface="Cambria" pitchFamily="18" charset="0"/>
              </a:rPr>
              <a:t>• Thin film –</a:t>
            </a:r>
          </a:p>
          <a:p>
            <a:pPr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2000" dirty="0" smtClean="0">
                <a:latin typeface="Cambria" pitchFamily="18" charset="0"/>
                <a:ea typeface="Cambria" pitchFamily="18" charset="0"/>
              </a:rPr>
              <a:t>– Soap film</a:t>
            </a:r>
          </a:p>
          <a:p>
            <a:pPr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2000" dirty="0" smtClean="0">
                <a:latin typeface="Cambria" pitchFamily="18" charset="0"/>
                <a:ea typeface="Cambria" pitchFamily="18" charset="0"/>
              </a:rPr>
              <a:t>– Film of oil spread on water surface</a:t>
            </a:r>
          </a:p>
          <a:p>
            <a:pPr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2000" dirty="0" smtClean="0">
                <a:latin typeface="Cambria" pitchFamily="18" charset="0"/>
                <a:ea typeface="Cambria" pitchFamily="18" charset="0"/>
              </a:rPr>
              <a:t>• </a:t>
            </a:r>
            <a:r>
              <a:rPr lang="en-US" sz="2000" dirty="0" smtClean="0">
                <a:solidFill>
                  <a:srgbClr val="FF0000"/>
                </a:solidFill>
                <a:latin typeface="Cambria" pitchFamily="18" charset="0"/>
                <a:ea typeface="Cambria" pitchFamily="18" charset="0"/>
              </a:rPr>
              <a:t>thickness – few micro meters</a:t>
            </a:r>
          </a:p>
          <a:p>
            <a:pPr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2000" dirty="0" smtClean="0">
                <a:latin typeface="Cambria" pitchFamily="18" charset="0"/>
                <a:ea typeface="Cambria" pitchFamily="18" charset="0"/>
              </a:rPr>
              <a:t>• Waves reflected from upper surface interfere</a:t>
            </a:r>
          </a:p>
          <a:p>
            <a:pPr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2000" dirty="0" smtClean="0">
                <a:latin typeface="Cambria" pitchFamily="18" charset="0"/>
                <a:ea typeface="Cambria" pitchFamily="18" charset="0"/>
              </a:rPr>
              <a:t>with waves reflected from lower surface</a:t>
            </a:r>
          </a:p>
          <a:p>
            <a:pPr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2000" dirty="0" smtClean="0">
                <a:solidFill>
                  <a:srgbClr val="0070C0"/>
                </a:solidFill>
                <a:latin typeface="Cambria" pitchFamily="18" charset="0"/>
                <a:ea typeface="Cambria" pitchFamily="18" charset="0"/>
              </a:rPr>
              <a:t>– Normal incidence</a:t>
            </a:r>
          </a:p>
          <a:p>
            <a:pPr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2000" dirty="0" smtClean="0">
                <a:solidFill>
                  <a:srgbClr val="0070C0"/>
                </a:solidFill>
                <a:latin typeface="Cambria" pitchFamily="18" charset="0"/>
                <a:ea typeface="Cambria" pitchFamily="18" charset="0"/>
              </a:rPr>
              <a:t>– Oblique incidence</a:t>
            </a:r>
          </a:p>
        </p:txBody>
      </p:sp>
      <p:sp>
        <p:nvSpPr>
          <p:cNvPr id="308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D37D15B-299A-475A-998A-F21097620903}" type="slidenum">
              <a:rPr lang="en-US" altLang="en-US"/>
              <a:pPr>
                <a:defRPr/>
              </a:pPr>
              <a:t>29</a:t>
            </a:fld>
            <a:endParaRPr lang="en-US" altLang="en-US"/>
          </a:p>
        </p:txBody>
      </p:sp>
      <p:pic>
        <p:nvPicPr>
          <p:cNvPr id="32781" name="Picture 6" descr="C:\Users\UEM\Desktop\UEM_New_Logo_05-04-2018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" y="152400"/>
            <a:ext cx="1262063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/>
          <p:cNvSpPr>
            <a:spLocks noChangeArrowheads="1"/>
          </p:cNvSpPr>
          <p:nvPr/>
        </p:nvSpPr>
        <p:spPr bwMode="auto">
          <a:xfrm>
            <a:off x="579438" y="2120900"/>
            <a:ext cx="982662" cy="0"/>
          </a:xfrm>
          <a:prstGeom prst="rect">
            <a:avLst/>
          </a:prstGeom>
          <a:solidFill>
            <a:srgbClr val="F79646"/>
          </a:solidFill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 eaLnBrk="1" hangingPunct="1"/>
            <a:endParaRPr lang="en-US" altLang="en-US"/>
          </a:p>
        </p:txBody>
      </p:sp>
      <p:graphicFrame>
        <p:nvGraphicFramePr>
          <p:cNvPr id="10" name="Group 3"/>
          <p:cNvGraphicFramePr>
            <a:graphicFrameLocks noGrp="1"/>
          </p:cNvGraphicFramePr>
          <p:nvPr/>
        </p:nvGraphicFramePr>
        <p:xfrm>
          <a:off x="0" y="0"/>
          <a:ext cx="9144000" cy="1355742"/>
        </p:xfrm>
        <a:graphic>
          <a:graphicData uri="http://schemas.openxmlformats.org/drawingml/2006/table">
            <a:tbl>
              <a:tblPr/>
              <a:tblGrid>
                <a:gridCol w="1071563"/>
                <a:gridCol w="7843837"/>
                <a:gridCol w="228600"/>
              </a:tblGrid>
              <a:tr h="380643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mbria" pitchFamily="18" charset="0"/>
                      </a:endParaRPr>
                    </a:p>
                  </a:txBody>
                  <a:tcPr marT="45678" marB="45678"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T="45678" marB="45678"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</a:tr>
              <a:tr h="517983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T="45678" marB="45678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" pitchFamily="18" charset="0"/>
                          <a:ea typeface="+mn-ea"/>
                          <a:cs typeface="+mn-cs"/>
                        </a:rPr>
                        <a:t>UNIVERSITY OF ENGINEERING &amp; MANAGEMENT, KOLKATA</a:t>
                      </a:r>
                    </a:p>
                  </a:txBody>
                  <a:tcPr marT="45678" marB="45678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T="45678" marB="45678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</a:tr>
              <a:tr h="45709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mbria" pitchFamily="18" charset="0"/>
                        <a:ea typeface="+mn-ea"/>
                        <a:cs typeface="+mn-cs"/>
                      </a:endParaRPr>
                    </a:p>
                  </a:txBody>
                  <a:tcPr marT="45678" marB="45678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035" name="TextBox 7"/>
          <p:cNvSpPr txBox="1">
            <a:spLocks noChangeArrowheads="1"/>
          </p:cNvSpPr>
          <p:nvPr/>
        </p:nvSpPr>
        <p:spPr bwMode="auto">
          <a:xfrm>
            <a:off x="579438" y="1905000"/>
            <a:ext cx="8001000" cy="314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0" y="1371600"/>
            <a:ext cx="9144000" cy="5486400"/>
          </a:xfrm>
          <a:solidFill>
            <a:schemeClr val="accent6">
              <a:lumMod val="20000"/>
              <a:lumOff val="80000"/>
            </a:schemeClr>
          </a:solidFill>
        </p:spPr>
        <p:txBody>
          <a:bodyPr rtlCol="0">
            <a:normAutofit/>
          </a:bodyPr>
          <a:lstStyle/>
          <a:p>
            <a:pPr algn="ctr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4800" b="1" dirty="0" smtClean="0">
                <a:solidFill>
                  <a:srgbClr val="0000FF"/>
                </a:solidFill>
                <a:latin typeface="Cambria" pitchFamily="18" charset="0"/>
                <a:ea typeface="Cambria" pitchFamily="18" charset="0"/>
              </a:rPr>
              <a:t>Interference</a:t>
            </a:r>
          </a:p>
          <a:p>
            <a:pPr eaLnBrk="1" fontAlgn="auto" hangingPunct="1"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en-IN" sz="2000" dirty="0" smtClean="0">
                <a:latin typeface="Cambria" pitchFamily="18" charset="0"/>
                <a:ea typeface="Cambria" pitchFamily="18" charset="0"/>
              </a:rPr>
              <a:t>The variation of intensity due to superposition of waves from coherent sources is known as Interference.</a:t>
            </a:r>
          </a:p>
          <a:p>
            <a:pPr eaLnBrk="1" fontAlgn="auto" hangingPunct="1"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en-US" sz="2000" b="1" dirty="0" smtClean="0">
                <a:solidFill>
                  <a:srgbClr val="0000FF"/>
                </a:solidFill>
                <a:latin typeface="Cambria" pitchFamily="18" charset="0"/>
                <a:ea typeface="Cambria" pitchFamily="18" charset="0"/>
              </a:rPr>
              <a:t>Principle of superposition</a:t>
            </a:r>
          </a:p>
          <a:p>
            <a:pPr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2000" dirty="0" smtClean="0">
                <a:latin typeface="Cambria" pitchFamily="18" charset="0"/>
                <a:ea typeface="Cambria" pitchFamily="18" charset="0"/>
              </a:rPr>
              <a:t>	when two or more </a:t>
            </a:r>
            <a:r>
              <a:rPr lang="en-US" sz="2000" b="1" dirty="0" smtClean="0">
                <a:latin typeface="Cambria" pitchFamily="18" charset="0"/>
                <a:ea typeface="Cambria" pitchFamily="18" charset="0"/>
              </a:rPr>
              <a:t>waves of the same type superimposes, </a:t>
            </a:r>
            <a:r>
              <a:rPr lang="en-US" sz="2000" dirty="0" smtClean="0">
                <a:latin typeface="Cambria" pitchFamily="18" charset="0"/>
                <a:ea typeface="Cambria" pitchFamily="18" charset="0"/>
              </a:rPr>
              <a:t>the resultant displacement will be the algebraic sum of the displacements due to each individual </a:t>
            </a:r>
            <a:r>
              <a:rPr lang="en-US" sz="2000" b="1" dirty="0" smtClean="0">
                <a:latin typeface="Cambria" pitchFamily="18" charset="0"/>
                <a:ea typeface="Cambria" pitchFamily="18" charset="0"/>
              </a:rPr>
              <a:t>wave. </a:t>
            </a:r>
          </a:p>
          <a:p>
            <a:pPr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2000" dirty="0" smtClean="0">
                <a:latin typeface="Cambria" pitchFamily="18" charset="0"/>
                <a:ea typeface="Cambria" pitchFamily="18" charset="0"/>
              </a:rPr>
              <a:t>	Superposition of two waves with displacement </a:t>
            </a:r>
            <a:r>
              <a:rPr lang="en-US" sz="2000" b="1" i="1" dirty="0" smtClean="0">
                <a:latin typeface="Cambria" pitchFamily="18" charset="0"/>
                <a:ea typeface="Cambria" pitchFamily="18" charset="0"/>
              </a:rPr>
              <a:t>y</a:t>
            </a:r>
            <a:r>
              <a:rPr lang="en-US" sz="2000" b="1" i="1" baseline="-25000" dirty="0" smtClean="0">
                <a:latin typeface="Cambria" pitchFamily="18" charset="0"/>
                <a:ea typeface="Cambria" pitchFamily="18" charset="0"/>
              </a:rPr>
              <a:t>1 </a:t>
            </a:r>
            <a:r>
              <a:rPr lang="en-US" sz="2000" b="1" i="1" dirty="0" smtClean="0">
                <a:latin typeface="Cambria" pitchFamily="18" charset="0"/>
                <a:ea typeface="Cambria" pitchFamily="18" charset="0"/>
              </a:rPr>
              <a:t>and y</a:t>
            </a:r>
            <a:r>
              <a:rPr lang="en-US" sz="2000" b="1" i="1" baseline="-25000" dirty="0" smtClean="0">
                <a:latin typeface="Cambria" pitchFamily="18" charset="0"/>
                <a:ea typeface="Cambria" pitchFamily="18" charset="0"/>
              </a:rPr>
              <a:t>2</a:t>
            </a:r>
            <a:r>
              <a:rPr lang="en-US" sz="2000" b="1" i="1" dirty="0" smtClean="0">
                <a:latin typeface="Cambria" pitchFamily="18" charset="0"/>
                <a:ea typeface="Cambria" pitchFamily="18" charset="0"/>
              </a:rPr>
              <a:t> is,</a:t>
            </a:r>
          </a:p>
          <a:p>
            <a:pPr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IN" sz="2000" b="1" i="1" dirty="0" smtClean="0">
                <a:latin typeface="Cambria" pitchFamily="18" charset="0"/>
                <a:ea typeface="Cambria" pitchFamily="18" charset="0"/>
              </a:rPr>
              <a:t>	</a:t>
            </a:r>
            <a:endParaRPr lang="en-US" sz="2000" dirty="0" smtClean="0">
              <a:latin typeface="Cambria" pitchFamily="18" charset="0"/>
              <a:ea typeface="Cambria" pitchFamily="18" charset="0"/>
            </a:endParaRPr>
          </a:p>
        </p:txBody>
      </p:sp>
      <p:sp>
        <p:nvSpPr>
          <p:cNvPr id="308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8854BB6-CD3C-4C87-B59E-47CB5A3F5C55}" type="slidenum">
              <a:rPr lang="en-US" altLang="en-US"/>
              <a:pPr>
                <a:defRPr/>
              </a:pPr>
              <a:t>3</a:t>
            </a:fld>
            <a:endParaRPr lang="en-US" altLang="en-US"/>
          </a:p>
        </p:txBody>
      </p:sp>
      <p:pic>
        <p:nvPicPr>
          <p:cNvPr id="1038" name="Picture 6" descr="C:\Users\UEM\Desktop\UEM_New_Logo_05-04-2018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52400" y="152400"/>
            <a:ext cx="1262063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1026" name="Object 13"/>
          <p:cNvGraphicFramePr>
            <a:graphicFrameLocks noChangeAspect="1"/>
          </p:cNvGraphicFramePr>
          <p:nvPr/>
        </p:nvGraphicFramePr>
        <p:xfrm>
          <a:off x="3048000" y="4876800"/>
          <a:ext cx="1828800" cy="609600"/>
        </p:xfrm>
        <a:graphic>
          <a:graphicData uri="http://schemas.openxmlformats.org/presentationml/2006/ole">
            <p:oleObj spid="_x0000_s1026" name="Equation" r:id="rId5" imgW="685800" imgH="228600" progId="">
              <p:embed/>
            </p:oleObj>
          </a:graphicData>
        </a:graphic>
      </p:graphicFrame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ChangeArrowheads="1"/>
          </p:cNvSpPr>
          <p:nvPr/>
        </p:nvSpPr>
        <p:spPr bwMode="auto">
          <a:xfrm>
            <a:off x="579438" y="2120900"/>
            <a:ext cx="982662" cy="0"/>
          </a:xfrm>
          <a:prstGeom prst="rect">
            <a:avLst/>
          </a:prstGeom>
          <a:solidFill>
            <a:srgbClr val="F79646"/>
          </a:solidFill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 eaLnBrk="1" hangingPunct="1"/>
            <a:endParaRPr lang="en-US" altLang="en-US"/>
          </a:p>
        </p:txBody>
      </p:sp>
      <p:graphicFrame>
        <p:nvGraphicFramePr>
          <p:cNvPr id="10" name="Group 3"/>
          <p:cNvGraphicFramePr>
            <a:graphicFrameLocks noGrp="1"/>
          </p:cNvGraphicFramePr>
          <p:nvPr/>
        </p:nvGraphicFramePr>
        <p:xfrm>
          <a:off x="0" y="0"/>
          <a:ext cx="9144000" cy="1355742"/>
        </p:xfrm>
        <a:graphic>
          <a:graphicData uri="http://schemas.openxmlformats.org/drawingml/2006/table">
            <a:tbl>
              <a:tblPr/>
              <a:tblGrid>
                <a:gridCol w="1071563"/>
                <a:gridCol w="7843837"/>
                <a:gridCol w="228600"/>
              </a:tblGrid>
              <a:tr h="380643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mbria" pitchFamily="18" charset="0"/>
                      </a:endParaRPr>
                    </a:p>
                  </a:txBody>
                  <a:tcPr marT="45678" marB="45678"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T="45678" marB="45678"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</a:tr>
              <a:tr h="517983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T="45678" marB="45678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" pitchFamily="18" charset="0"/>
                          <a:ea typeface="+mn-ea"/>
                          <a:cs typeface="+mn-cs"/>
                        </a:rPr>
                        <a:t>UNIVERSITY OF ENGINEERING &amp; MANAGEMENT, KOLKATA</a:t>
                      </a:r>
                    </a:p>
                  </a:txBody>
                  <a:tcPr marT="45678" marB="45678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T="45678" marB="45678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</a:tr>
              <a:tr h="45709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mbria" pitchFamily="18" charset="0"/>
                        <a:ea typeface="+mn-ea"/>
                        <a:cs typeface="+mn-cs"/>
                      </a:endParaRPr>
                    </a:p>
                  </a:txBody>
                  <a:tcPr marT="45678" marB="45678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3802" name="TextBox 7"/>
          <p:cNvSpPr txBox="1">
            <a:spLocks noChangeArrowheads="1"/>
          </p:cNvSpPr>
          <p:nvPr/>
        </p:nvSpPr>
        <p:spPr bwMode="auto">
          <a:xfrm>
            <a:off x="579438" y="1905000"/>
            <a:ext cx="8001000" cy="314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</p:txBody>
      </p:sp>
      <p:sp>
        <p:nvSpPr>
          <p:cNvPr id="308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3F39CEF-274B-452A-ABB7-E993019F8C98}" type="slidenum">
              <a:rPr lang="en-US" altLang="en-US"/>
              <a:pPr>
                <a:defRPr/>
              </a:pPr>
              <a:t>30</a:t>
            </a:fld>
            <a:endParaRPr lang="en-US" altLang="en-US"/>
          </a:p>
        </p:txBody>
      </p:sp>
      <p:pic>
        <p:nvPicPr>
          <p:cNvPr id="33804" name="Picture 6" descr="C:\Users\UEM\Desktop\UEM_New_Logo_05-04-2018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" y="152400"/>
            <a:ext cx="1262063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805" name="Picture 6" descr="1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000" y="1447800"/>
            <a:ext cx="8023225" cy="5287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ChangeArrowheads="1"/>
          </p:cNvSpPr>
          <p:nvPr/>
        </p:nvSpPr>
        <p:spPr bwMode="auto">
          <a:xfrm>
            <a:off x="579438" y="2120900"/>
            <a:ext cx="982662" cy="0"/>
          </a:xfrm>
          <a:prstGeom prst="rect">
            <a:avLst/>
          </a:prstGeom>
          <a:solidFill>
            <a:srgbClr val="F79646"/>
          </a:solidFill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 eaLnBrk="1" hangingPunct="1"/>
            <a:endParaRPr lang="en-US" altLang="en-US"/>
          </a:p>
        </p:txBody>
      </p:sp>
      <p:graphicFrame>
        <p:nvGraphicFramePr>
          <p:cNvPr id="10" name="Group 3"/>
          <p:cNvGraphicFramePr>
            <a:graphicFrameLocks noGrp="1"/>
          </p:cNvGraphicFramePr>
          <p:nvPr/>
        </p:nvGraphicFramePr>
        <p:xfrm>
          <a:off x="0" y="0"/>
          <a:ext cx="9144000" cy="1355742"/>
        </p:xfrm>
        <a:graphic>
          <a:graphicData uri="http://schemas.openxmlformats.org/drawingml/2006/table">
            <a:tbl>
              <a:tblPr/>
              <a:tblGrid>
                <a:gridCol w="1071563"/>
                <a:gridCol w="7843837"/>
                <a:gridCol w="228600"/>
              </a:tblGrid>
              <a:tr h="380643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mbria" pitchFamily="18" charset="0"/>
                      </a:endParaRPr>
                    </a:p>
                  </a:txBody>
                  <a:tcPr marT="45678" marB="45678"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T="45678" marB="45678"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</a:tr>
              <a:tr h="517983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T="45678" marB="45678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" pitchFamily="18" charset="0"/>
                          <a:ea typeface="+mn-ea"/>
                          <a:cs typeface="+mn-cs"/>
                        </a:rPr>
                        <a:t>UNIVERSITY OF ENGINEERING &amp; MANAGEMENT, KOLKATA</a:t>
                      </a:r>
                    </a:p>
                  </a:txBody>
                  <a:tcPr marT="45678" marB="45678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T="45678" marB="45678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</a:tr>
              <a:tr h="45709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mbria" pitchFamily="18" charset="0"/>
                        <a:ea typeface="+mn-ea"/>
                        <a:cs typeface="+mn-cs"/>
                      </a:endParaRPr>
                    </a:p>
                  </a:txBody>
                  <a:tcPr marT="45678" marB="45678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4826" name="TextBox 7"/>
          <p:cNvSpPr txBox="1">
            <a:spLocks noChangeArrowheads="1"/>
          </p:cNvSpPr>
          <p:nvPr/>
        </p:nvSpPr>
        <p:spPr bwMode="auto">
          <a:xfrm>
            <a:off x="579438" y="1905000"/>
            <a:ext cx="8001000" cy="314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</p:txBody>
      </p:sp>
      <p:sp>
        <p:nvSpPr>
          <p:cNvPr id="12299" name="Content Placeholder 7"/>
          <p:cNvSpPr>
            <a:spLocks noGrp="1"/>
          </p:cNvSpPr>
          <p:nvPr>
            <p:ph idx="1"/>
          </p:nvPr>
        </p:nvSpPr>
        <p:spPr>
          <a:solidFill>
            <a:schemeClr val="accent6">
              <a:lumMod val="40000"/>
              <a:lumOff val="60000"/>
            </a:schemeClr>
          </a:solidFill>
        </p:spPr>
        <p:txBody>
          <a:bodyPr/>
          <a:lstStyle/>
          <a:p>
            <a:pPr algn="ctr" eaLnBrk="1" hangingPunct="1">
              <a:buFont typeface="Arial" charset="0"/>
              <a:buNone/>
              <a:defRPr/>
            </a:pPr>
            <a:r>
              <a:rPr lang="en-US" dirty="0" smtClean="0">
                <a:latin typeface="Cambria" pitchFamily="18" charset="0"/>
                <a:ea typeface="Cambria" pitchFamily="18" charset="0"/>
              </a:rPr>
              <a:t>	</a:t>
            </a:r>
            <a:r>
              <a:rPr lang="en-US" sz="4000" b="1" u="sng" dirty="0" smtClean="0">
                <a:latin typeface="Cambria" pitchFamily="18" charset="0"/>
                <a:ea typeface="Cambria" pitchFamily="18" charset="0"/>
              </a:rPr>
              <a:t> NEWTON’S RINGS</a:t>
            </a:r>
          </a:p>
          <a:p>
            <a:pPr eaLnBrk="1" hangingPunct="1">
              <a:buFont typeface="Arial" charset="0"/>
              <a:buNone/>
              <a:defRPr/>
            </a:pPr>
            <a:r>
              <a:rPr lang="en-US" dirty="0" smtClean="0">
                <a:solidFill>
                  <a:srgbClr val="7030A0"/>
                </a:solidFill>
                <a:latin typeface="Cambria" pitchFamily="18" charset="0"/>
                <a:ea typeface="Cambria" pitchFamily="18" charset="0"/>
              </a:rPr>
              <a:t>	The formation of Newton’s rings is an important application of interference of light wave from the opposite faces of a thin film of variable thickness.</a:t>
            </a:r>
            <a:r>
              <a:rPr lang="en-US" dirty="0" smtClean="0">
                <a:solidFill>
                  <a:srgbClr val="7030A0"/>
                </a:solidFill>
                <a:latin typeface="Cambria" pitchFamily="18" charset="0"/>
                <a:ea typeface="Cambria" pitchFamily="18" charset="0"/>
                <a:cs typeface="Cambria" pitchFamily="18" charset="0"/>
              </a:rPr>
              <a:t>. </a:t>
            </a:r>
          </a:p>
          <a:p>
            <a:pPr eaLnBrk="1" hangingPunct="1">
              <a:buFont typeface="Arial" charset="0"/>
              <a:buNone/>
              <a:defRPr/>
            </a:pPr>
            <a:endParaRPr lang="en-US" dirty="0" smtClean="0">
              <a:latin typeface="Cambria" pitchFamily="18" charset="0"/>
              <a:ea typeface="Cambria" pitchFamily="18" charset="0"/>
              <a:cs typeface="Cambria" pitchFamily="18" charset="0"/>
            </a:endParaRPr>
          </a:p>
        </p:txBody>
      </p:sp>
      <p:sp>
        <p:nvSpPr>
          <p:cNvPr id="308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8ED12F8-76A0-4915-ACBB-A272A7F3CC49}" type="slidenum">
              <a:rPr lang="en-US" altLang="en-US"/>
              <a:pPr>
                <a:defRPr/>
              </a:pPr>
              <a:t>31</a:t>
            </a:fld>
            <a:endParaRPr lang="en-US" altLang="en-US"/>
          </a:p>
        </p:txBody>
      </p:sp>
      <p:pic>
        <p:nvPicPr>
          <p:cNvPr id="34829" name="Picture 6" descr="C:\Users\UEM\Desktop\UEM_New_Logo_05-04-2018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" y="152400"/>
            <a:ext cx="1262063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ChangeArrowheads="1"/>
          </p:cNvSpPr>
          <p:nvPr/>
        </p:nvSpPr>
        <p:spPr bwMode="auto">
          <a:xfrm>
            <a:off x="579438" y="2120900"/>
            <a:ext cx="982662" cy="0"/>
          </a:xfrm>
          <a:prstGeom prst="rect">
            <a:avLst/>
          </a:prstGeom>
          <a:solidFill>
            <a:srgbClr val="F79646"/>
          </a:solidFill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 eaLnBrk="1" hangingPunct="1"/>
            <a:endParaRPr lang="en-US" altLang="en-US"/>
          </a:p>
        </p:txBody>
      </p:sp>
      <p:graphicFrame>
        <p:nvGraphicFramePr>
          <p:cNvPr id="10" name="Group 3"/>
          <p:cNvGraphicFramePr>
            <a:graphicFrameLocks noGrp="1"/>
          </p:cNvGraphicFramePr>
          <p:nvPr/>
        </p:nvGraphicFramePr>
        <p:xfrm>
          <a:off x="0" y="0"/>
          <a:ext cx="9144000" cy="1355742"/>
        </p:xfrm>
        <a:graphic>
          <a:graphicData uri="http://schemas.openxmlformats.org/drawingml/2006/table">
            <a:tbl>
              <a:tblPr/>
              <a:tblGrid>
                <a:gridCol w="1071563"/>
                <a:gridCol w="7843837"/>
                <a:gridCol w="228600"/>
              </a:tblGrid>
              <a:tr h="380643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mbria" pitchFamily="18" charset="0"/>
                      </a:endParaRPr>
                    </a:p>
                  </a:txBody>
                  <a:tcPr marT="45678" marB="45678"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T="45678" marB="45678"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</a:tr>
              <a:tr h="517983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T="45678" marB="45678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" pitchFamily="18" charset="0"/>
                          <a:ea typeface="+mn-ea"/>
                          <a:cs typeface="+mn-cs"/>
                        </a:rPr>
                        <a:t>UNIVERSITY OF ENGINEERING &amp; MANAGEMENT, KOLKATA</a:t>
                      </a:r>
                    </a:p>
                  </a:txBody>
                  <a:tcPr marT="45678" marB="45678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T="45678" marB="45678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</a:tr>
              <a:tr h="45709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mbria" pitchFamily="18" charset="0"/>
                        <a:ea typeface="+mn-ea"/>
                        <a:cs typeface="+mn-cs"/>
                      </a:endParaRPr>
                    </a:p>
                  </a:txBody>
                  <a:tcPr marT="45678" marB="45678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5850" name="TextBox 7"/>
          <p:cNvSpPr txBox="1">
            <a:spLocks noChangeArrowheads="1"/>
          </p:cNvSpPr>
          <p:nvPr/>
        </p:nvSpPr>
        <p:spPr bwMode="auto">
          <a:xfrm>
            <a:off x="579438" y="1905000"/>
            <a:ext cx="8001000" cy="314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</p:txBody>
      </p:sp>
      <p:sp>
        <p:nvSpPr>
          <p:cNvPr id="308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42825DC-CBB3-42B7-AB10-EB3C3521B063}" type="slidenum">
              <a:rPr lang="en-US" altLang="en-US"/>
              <a:pPr>
                <a:defRPr/>
              </a:pPr>
              <a:t>32</a:t>
            </a:fld>
            <a:endParaRPr lang="en-US" altLang="en-US"/>
          </a:p>
        </p:txBody>
      </p:sp>
      <p:pic>
        <p:nvPicPr>
          <p:cNvPr id="35852" name="Picture 6" descr="C:\Users\UEM\Desktop\UEM_New_Logo_05-04-2018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" y="152400"/>
            <a:ext cx="1262063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853" name="Picture 1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19200" y="2590800"/>
            <a:ext cx="6546850" cy="167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854" name="Picture 1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219200" y="4191000"/>
            <a:ext cx="6546850" cy="1682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ChangeArrowheads="1"/>
          </p:cNvSpPr>
          <p:nvPr/>
        </p:nvSpPr>
        <p:spPr bwMode="auto">
          <a:xfrm>
            <a:off x="579438" y="2120900"/>
            <a:ext cx="982662" cy="0"/>
          </a:xfrm>
          <a:prstGeom prst="rect">
            <a:avLst/>
          </a:prstGeom>
          <a:solidFill>
            <a:srgbClr val="F79646"/>
          </a:solidFill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 eaLnBrk="1" hangingPunct="1"/>
            <a:endParaRPr lang="en-US" altLang="en-US"/>
          </a:p>
        </p:txBody>
      </p:sp>
      <p:graphicFrame>
        <p:nvGraphicFramePr>
          <p:cNvPr id="10" name="Group 3"/>
          <p:cNvGraphicFramePr>
            <a:graphicFrameLocks noGrp="1"/>
          </p:cNvGraphicFramePr>
          <p:nvPr/>
        </p:nvGraphicFramePr>
        <p:xfrm>
          <a:off x="0" y="0"/>
          <a:ext cx="9144000" cy="1355742"/>
        </p:xfrm>
        <a:graphic>
          <a:graphicData uri="http://schemas.openxmlformats.org/drawingml/2006/table">
            <a:tbl>
              <a:tblPr/>
              <a:tblGrid>
                <a:gridCol w="1071563"/>
                <a:gridCol w="7843837"/>
                <a:gridCol w="228600"/>
              </a:tblGrid>
              <a:tr h="380643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mbria" pitchFamily="18" charset="0"/>
                      </a:endParaRPr>
                    </a:p>
                  </a:txBody>
                  <a:tcPr marT="45678" marB="45678"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T="45678" marB="45678"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</a:tr>
              <a:tr h="517983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T="45678" marB="45678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" pitchFamily="18" charset="0"/>
                          <a:ea typeface="+mn-ea"/>
                          <a:cs typeface="+mn-cs"/>
                        </a:rPr>
                        <a:t>UNIVERSITY OF ENGINEERING &amp; MANAGEMENT, KOLKATA</a:t>
                      </a:r>
                    </a:p>
                  </a:txBody>
                  <a:tcPr marT="45678" marB="45678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T="45678" marB="45678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</a:tr>
              <a:tr h="45709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mbria" pitchFamily="18" charset="0"/>
                        <a:ea typeface="+mn-ea"/>
                        <a:cs typeface="+mn-cs"/>
                      </a:endParaRPr>
                    </a:p>
                  </a:txBody>
                  <a:tcPr marT="45678" marB="45678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6874" name="TextBox 7"/>
          <p:cNvSpPr txBox="1">
            <a:spLocks noChangeArrowheads="1"/>
          </p:cNvSpPr>
          <p:nvPr/>
        </p:nvSpPr>
        <p:spPr bwMode="auto">
          <a:xfrm>
            <a:off x="579438" y="1905000"/>
            <a:ext cx="8001000" cy="314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</p:txBody>
      </p:sp>
      <p:sp>
        <p:nvSpPr>
          <p:cNvPr id="308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0EC2DED-B391-4D00-B059-1EAB49B1C447}" type="slidenum">
              <a:rPr lang="en-US" altLang="en-US"/>
              <a:pPr>
                <a:defRPr/>
              </a:pPr>
              <a:t>33</a:t>
            </a:fld>
            <a:endParaRPr lang="en-US" altLang="en-US"/>
          </a:p>
        </p:txBody>
      </p:sp>
      <p:pic>
        <p:nvPicPr>
          <p:cNvPr id="36876" name="Picture 6" descr="C:\Users\UEM\Desktop\UEM_New_Logo_05-04-2018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" y="152400"/>
            <a:ext cx="1262063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877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28800" y="4114800"/>
            <a:ext cx="6477000" cy="2076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878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066800" y="3733800"/>
            <a:ext cx="8077200" cy="450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879" name="Rectangle 8"/>
          <p:cNvSpPr>
            <a:spLocks noChangeArrowheads="1"/>
          </p:cNvSpPr>
          <p:nvPr/>
        </p:nvSpPr>
        <p:spPr bwMode="auto">
          <a:xfrm>
            <a:off x="1371600" y="1600200"/>
            <a:ext cx="6400800" cy="1570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400" b="1">
                <a:solidFill>
                  <a:srgbClr val="17365D"/>
                </a:solidFill>
                <a:latin typeface="Cambria" pitchFamily="18" charset="0"/>
              </a:rPr>
              <a:t>interference between the partially reflected</a:t>
            </a:r>
          </a:p>
          <a:p>
            <a:r>
              <a:rPr lang="en-US" sz="2400" b="1">
                <a:solidFill>
                  <a:srgbClr val="17365D"/>
                </a:solidFill>
                <a:latin typeface="Cambria" pitchFamily="18" charset="0"/>
              </a:rPr>
              <a:t>and partially transmitted rays from the lower curved surface of plano-convex lens and upper surface of the plane glass plate.</a:t>
            </a: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D3CD611-D227-455F-8F69-97ED77FB3F5F}" type="slidenum">
              <a:rPr lang="en-US" altLang="en-US" smtClean="0"/>
              <a:pPr>
                <a:defRPr/>
              </a:pPr>
              <a:t>34</a:t>
            </a:fld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D3CD611-D227-455F-8F69-97ED77FB3F5F}" type="slidenum">
              <a:rPr lang="en-US" altLang="en-US" smtClean="0"/>
              <a:pPr>
                <a:defRPr/>
              </a:pPr>
              <a:t>35</a:t>
            </a:fld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D3CD611-D227-455F-8F69-97ED77FB3F5F}" type="slidenum">
              <a:rPr lang="en-US" altLang="en-US" smtClean="0"/>
              <a:pPr>
                <a:defRPr/>
              </a:pPr>
              <a:t>36</a:t>
            </a:fld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D3CD611-D227-455F-8F69-97ED77FB3F5F}" type="slidenum">
              <a:rPr lang="en-US" altLang="en-US" smtClean="0"/>
              <a:pPr>
                <a:defRPr/>
              </a:pPr>
              <a:t>37</a:t>
            </a:fld>
            <a:endParaRPr lang="en-US" altLang="en-US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ChangeArrowheads="1"/>
          </p:cNvSpPr>
          <p:nvPr/>
        </p:nvSpPr>
        <p:spPr bwMode="auto">
          <a:xfrm>
            <a:off x="579438" y="2120900"/>
            <a:ext cx="982662" cy="0"/>
          </a:xfrm>
          <a:prstGeom prst="rect">
            <a:avLst/>
          </a:prstGeom>
          <a:solidFill>
            <a:srgbClr val="F79646"/>
          </a:solidFill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 eaLnBrk="1" hangingPunct="1"/>
            <a:endParaRPr lang="en-US" altLang="en-US"/>
          </a:p>
        </p:txBody>
      </p:sp>
      <p:graphicFrame>
        <p:nvGraphicFramePr>
          <p:cNvPr id="10" name="Group 3"/>
          <p:cNvGraphicFramePr>
            <a:graphicFrameLocks noGrp="1"/>
          </p:cNvGraphicFramePr>
          <p:nvPr/>
        </p:nvGraphicFramePr>
        <p:xfrm>
          <a:off x="0" y="0"/>
          <a:ext cx="9144000" cy="1355742"/>
        </p:xfrm>
        <a:graphic>
          <a:graphicData uri="http://schemas.openxmlformats.org/drawingml/2006/table">
            <a:tbl>
              <a:tblPr/>
              <a:tblGrid>
                <a:gridCol w="1071563"/>
                <a:gridCol w="7843837"/>
                <a:gridCol w="228600"/>
              </a:tblGrid>
              <a:tr h="380643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mbria" pitchFamily="18" charset="0"/>
                      </a:endParaRPr>
                    </a:p>
                  </a:txBody>
                  <a:tcPr marT="45678" marB="45678"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T="45678" marB="45678"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</a:tr>
              <a:tr h="517983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T="45678" marB="45678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" pitchFamily="18" charset="0"/>
                          <a:ea typeface="+mn-ea"/>
                          <a:cs typeface="+mn-cs"/>
                        </a:rPr>
                        <a:t>UNIVERSITY OF ENGINEERING &amp; MANAGEMENT, KOLKATA</a:t>
                      </a:r>
                    </a:p>
                  </a:txBody>
                  <a:tcPr marT="45678" marB="45678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T="45678" marB="45678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</a:tr>
              <a:tr h="45709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mbria" pitchFamily="18" charset="0"/>
                        <a:ea typeface="+mn-ea"/>
                        <a:cs typeface="+mn-cs"/>
                      </a:endParaRPr>
                    </a:p>
                  </a:txBody>
                  <a:tcPr marT="45678" marB="45678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7898" name="TextBox 7"/>
          <p:cNvSpPr txBox="1">
            <a:spLocks noChangeArrowheads="1"/>
          </p:cNvSpPr>
          <p:nvPr/>
        </p:nvSpPr>
        <p:spPr bwMode="auto">
          <a:xfrm>
            <a:off x="579438" y="1905000"/>
            <a:ext cx="8001000" cy="314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</p:txBody>
      </p:sp>
      <p:sp>
        <p:nvSpPr>
          <p:cNvPr id="37899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Calibri" pitchFamily="34" charset="0"/>
              <a:buAutoNum type="arabicPeriod"/>
            </a:pPr>
            <a:r>
              <a:rPr lang="en-US" sz="2000" b="1" dirty="0" smtClean="0">
                <a:solidFill>
                  <a:srgbClr val="0000FF"/>
                </a:solidFill>
                <a:latin typeface="Cambria" pitchFamily="18" charset="0"/>
                <a:ea typeface="Cambria" pitchFamily="18" charset="0"/>
                <a:cs typeface="Cambria" pitchFamily="18" charset="0"/>
              </a:rPr>
              <a:t>In Newton’s ring experiment, the diameter of the 10</a:t>
            </a:r>
            <a:r>
              <a:rPr lang="en-US" sz="2000" b="1" baseline="30000" dirty="0" smtClean="0">
                <a:solidFill>
                  <a:srgbClr val="0000FF"/>
                </a:solidFill>
                <a:latin typeface="Cambria" pitchFamily="18" charset="0"/>
                <a:ea typeface="Cambria" pitchFamily="18" charset="0"/>
                <a:cs typeface="Cambria" pitchFamily="18" charset="0"/>
              </a:rPr>
              <a:t>th</a:t>
            </a:r>
            <a:r>
              <a:rPr lang="en-US" sz="2000" b="1" dirty="0" smtClean="0">
                <a:solidFill>
                  <a:srgbClr val="0000FF"/>
                </a:solidFill>
                <a:latin typeface="Cambria" pitchFamily="18" charset="0"/>
                <a:ea typeface="Cambria" pitchFamily="18" charset="0"/>
                <a:cs typeface="Cambria" pitchFamily="18" charset="0"/>
              </a:rPr>
              <a:t> ring changes from 1.40 to 1.23 cm when a liquid is introduced between the lens and glass plate. What is the refractive index of the liquid?</a:t>
            </a:r>
            <a:r>
              <a:rPr lang="en-US" sz="2000" dirty="0" smtClean="0">
                <a:latin typeface="Cambria" pitchFamily="18" charset="0"/>
                <a:ea typeface="Cambria" pitchFamily="18" charset="0"/>
                <a:cs typeface="Cambria" pitchFamily="18" charset="0"/>
              </a:rPr>
              <a:t/>
            </a:r>
            <a:br>
              <a:rPr lang="en-US" sz="2000" dirty="0" smtClean="0">
                <a:latin typeface="Cambria" pitchFamily="18" charset="0"/>
                <a:ea typeface="Cambria" pitchFamily="18" charset="0"/>
                <a:cs typeface="Cambria" pitchFamily="18" charset="0"/>
              </a:rPr>
            </a:br>
            <a:r>
              <a:rPr lang="en-US" sz="2000" dirty="0" smtClean="0">
                <a:solidFill>
                  <a:srgbClr val="FF0000"/>
                </a:solidFill>
                <a:latin typeface="Cambria" pitchFamily="18" charset="0"/>
                <a:ea typeface="Cambria" pitchFamily="18" charset="0"/>
                <a:cs typeface="Cambria" pitchFamily="18" charset="0"/>
              </a:rPr>
              <a:t>a) 1.05</a:t>
            </a:r>
            <a:br>
              <a:rPr lang="en-US" sz="2000" dirty="0" smtClean="0">
                <a:solidFill>
                  <a:srgbClr val="FF0000"/>
                </a:solidFill>
                <a:latin typeface="Cambria" pitchFamily="18" charset="0"/>
                <a:ea typeface="Cambria" pitchFamily="18" charset="0"/>
                <a:cs typeface="Cambria" pitchFamily="18" charset="0"/>
              </a:rPr>
            </a:br>
            <a:r>
              <a:rPr lang="en-US" sz="2000" dirty="0" smtClean="0">
                <a:solidFill>
                  <a:srgbClr val="FF0000"/>
                </a:solidFill>
                <a:latin typeface="Cambria" pitchFamily="18" charset="0"/>
                <a:ea typeface="Cambria" pitchFamily="18" charset="0"/>
                <a:cs typeface="Cambria" pitchFamily="18" charset="0"/>
              </a:rPr>
              <a:t>b) 1.15</a:t>
            </a:r>
            <a:br>
              <a:rPr lang="en-US" sz="2000" dirty="0" smtClean="0">
                <a:solidFill>
                  <a:srgbClr val="FF0000"/>
                </a:solidFill>
                <a:latin typeface="Cambria" pitchFamily="18" charset="0"/>
                <a:ea typeface="Cambria" pitchFamily="18" charset="0"/>
                <a:cs typeface="Cambria" pitchFamily="18" charset="0"/>
              </a:rPr>
            </a:br>
            <a:r>
              <a:rPr lang="en-US" sz="2000" dirty="0" smtClean="0">
                <a:solidFill>
                  <a:srgbClr val="FF0000"/>
                </a:solidFill>
                <a:latin typeface="Cambria" pitchFamily="18" charset="0"/>
                <a:ea typeface="Cambria" pitchFamily="18" charset="0"/>
                <a:cs typeface="Cambria" pitchFamily="18" charset="0"/>
              </a:rPr>
              <a:t>c) 1.25</a:t>
            </a:r>
            <a:br>
              <a:rPr lang="en-US" sz="2000" dirty="0" smtClean="0">
                <a:solidFill>
                  <a:srgbClr val="FF0000"/>
                </a:solidFill>
                <a:latin typeface="Cambria" pitchFamily="18" charset="0"/>
                <a:ea typeface="Cambria" pitchFamily="18" charset="0"/>
                <a:cs typeface="Cambria" pitchFamily="18" charset="0"/>
              </a:rPr>
            </a:br>
            <a:r>
              <a:rPr lang="en-US" sz="2000" dirty="0" smtClean="0">
                <a:solidFill>
                  <a:srgbClr val="FF0000"/>
                </a:solidFill>
                <a:latin typeface="Cambria" pitchFamily="18" charset="0"/>
                <a:ea typeface="Cambria" pitchFamily="18" charset="0"/>
                <a:cs typeface="Cambria" pitchFamily="18" charset="0"/>
              </a:rPr>
              <a:t>d) 1.35</a:t>
            </a:r>
          </a:p>
        </p:txBody>
      </p:sp>
      <p:sp>
        <p:nvSpPr>
          <p:cNvPr id="308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B18D3B3-2E64-46D7-ACFE-0F8A2C41C6A4}" type="slidenum">
              <a:rPr lang="en-US" altLang="en-US"/>
              <a:pPr>
                <a:defRPr/>
              </a:pPr>
              <a:t>38</a:t>
            </a:fld>
            <a:endParaRPr lang="en-US" altLang="en-US"/>
          </a:p>
        </p:txBody>
      </p:sp>
      <p:pic>
        <p:nvPicPr>
          <p:cNvPr id="37901" name="Picture 6" descr="C:\Users\UEM\Desktop\UEM_New_Logo_05-04-2018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2400" y="152400"/>
            <a:ext cx="1262063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3" name="Rectangle 2"/>
          <p:cNvSpPr>
            <a:spLocks noChangeArrowheads="1"/>
          </p:cNvSpPr>
          <p:nvPr/>
        </p:nvSpPr>
        <p:spPr bwMode="auto">
          <a:xfrm>
            <a:off x="579438" y="2120900"/>
            <a:ext cx="982662" cy="0"/>
          </a:xfrm>
          <a:prstGeom prst="rect">
            <a:avLst/>
          </a:prstGeom>
          <a:solidFill>
            <a:srgbClr val="F79646"/>
          </a:solidFill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 eaLnBrk="1" hangingPunct="1"/>
            <a:endParaRPr lang="en-US" altLang="en-US"/>
          </a:p>
        </p:txBody>
      </p:sp>
      <p:graphicFrame>
        <p:nvGraphicFramePr>
          <p:cNvPr id="10" name="Group 3"/>
          <p:cNvGraphicFramePr>
            <a:graphicFrameLocks noGrp="1"/>
          </p:cNvGraphicFramePr>
          <p:nvPr/>
        </p:nvGraphicFramePr>
        <p:xfrm>
          <a:off x="0" y="0"/>
          <a:ext cx="9144000" cy="1355742"/>
        </p:xfrm>
        <a:graphic>
          <a:graphicData uri="http://schemas.openxmlformats.org/drawingml/2006/table">
            <a:tbl>
              <a:tblPr/>
              <a:tblGrid>
                <a:gridCol w="1071563"/>
                <a:gridCol w="7843837"/>
                <a:gridCol w="228600"/>
              </a:tblGrid>
              <a:tr h="380643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mbria" pitchFamily="18" charset="0"/>
                      </a:endParaRPr>
                    </a:p>
                  </a:txBody>
                  <a:tcPr marT="45678" marB="45678"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T="45678" marB="45678"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</a:tr>
              <a:tr h="517983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T="45678" marB="45678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" pitchFamily="18" charset="0"/>
                          <a:ea typeface="+mn-ea"/>
                          <a:cs typeface="+mn-cs"/>
                        </a:rPr>
                        <a:t>UNIVERSITY OF ENGINEERING &amp; MANAGEMENT, KOLKATA</a:t>
                      </a:r>
                    </a:p>
                  </a:txBody>
                  <a:tcPr marT="45678" marB="45678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T="45678" marB="45678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</a:tr>
              <a:tr h="45709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mbria" pitchFamily="18" charset="0"/>
                        <a:ea typeface="+mn-ea"/>
                        <a:cs typeface="+mn-cs"/>
                      </a:endParaRPr>
                    </a:p>
                  </a:txBody>
                  <a:tcPr marT="45678" marB="45678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061" name="TextBox 7"/>
          <p:cNvSpPr txBox="1">
            <a:spLocks noChangeArrowheads="1"/>
          </p:cNvSpPr>
          <p:nvPr/>
        </p:nvSpPr>
        <p:spPr bwMode="auto">
          <a:xfrm>
            <a:off x="579438" y="1905000"/>
            <a:ext cx="8001000" cy="314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</p:txBody>
      </p:sp>
      <p:sp>
        <p:nvSpPr>
          <p:cNvPr id="2062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charset="0"/>
              <a:buAutoNum type="arabicPeriod" startAt="3"/>
            </a:pPr>
            <a:r>
              <a:rPr lang="en-US" sz="2400" smtClean="0">
                <a:solidFill>
                  <a:srgbClr val="FF0000"/>
                </a:solidFill>
              </a:rPr>
              <a:t>In Newton’s ring experiment , circular rings are formed </a:t>
            </a:r>
          </a:p>
          <a:p>
            <a:pPr marL="457200" indent="-457200">
              <a:buFont typeface="Arial" charset="0"/>
              <a:buNone/>
            </a:pPr>
            <a:r>
              <a:rPr lang="en-US" sz="2400" smtClean="0"/>
              <a:t>	</a:t>
            </a:r>
            <a:r>
              <a:rPr lang="en-US" sz="2400" smtClean="0">
                <a:solidFill>
                  <a:srgbClr val="0000FF"/>
                </a:solidFill>
              </a:rPr>
              <a:t>a. by division of amplitude    b. by division of wavelength</a:t>
            </a:r>
          </a:p>
          <a:p>
            <a:pPr marL="457200" indent="-457200">
              <a:buFont typeface="Arial" charset="0"/>
              <a:buNone/>
            </a:pPr>
            <a:r>
              <a:rPr lang="en-US" sz="2400" smtClean="0">
                <a:solidFill>
                  <a:srgbClr val="0000FF"/>
                </a:solidFill>
              </a:rPr>
              <a:t>	c. by diffraction 		     d. by polarization</a:t>
            </a:r>
          </a:p>
          <a:p>
            <a:pPr marL="457200" indent="-457200">
              <a:buFont typeface="Arial" charset="0"/>
              <a:buAutoNum type="arabicPeriod" startAt="4"/>
            </a:pPr>
            <a:r>
              <a:rPr lang="en-US" sz="2400" smtClean="0">
                <a:solidFill>
                  <a:srgbClr val="FF0000"/>
                </a:solidFill>
              </a:rPr>
              <a:t>In Newton’s ring experiment, the expression for the measurement of wavelength is</a:t>
            </a:r>
          </a:p>
          <a:p>
            <a:pPr marL="457200" indent="-457200">
              <a:buFont typeface="Arial" charset="0"/>
              <a:buNone/>
            </a:pPr>
            <a:r>
              <a:rPr lang="en-IN" sz="2400" smtClean="0">
                <a:solidFill>
                  <a:srgbClr val="FF0000"/>
                </a:solidFill>
              </a:rPr>
              <a:t>       </a:t>
            </a:r>
            <a:r>
              <a:rPr lang="en-IN" sz="2400" smtClean="0">
                <a:solidFill>
                  <a:srgbClr val="0000FF"/>
                </a:solidFill>
              </a:rPr>
              <a:t>a.</a:t>
            </a:r>
          </a:p>
          <a:p>
            <a:pPr marL="457200" indent="-457200">
              <a:buFont typeface="Arial" charset="0"/>
              <a:buNone/>
            </a:pPr>
            <a:r>
              <a:rPr lang="en-IN" sz="2400" smtClean="0">
                <a:solidFill>
                  <a:srgbClr val="0000FF"/>
                </a:solidFill>
              </a:rPr>
              <a:t>	b.</a:t>
            </a:r>
            <a:endParaRPr lang="en-US" sz="2400" smtClean="0">
              <a:solidFill>
                <a:srgbClr val="0000FF"/>
              </a:solidFill>
            </a:endParaRPr>
          </a:p>
          <a:p>
            <a:pPr marL="457200" indent="-457200">
              <a:buFont typeface="Arial" charset="0"/>
              <a:buNone/>
            </a:pPr>
            <a:r>
              <a:rPr lang="en-IN" sz="2400" smtClean="0">
                <a:solidFill>
                  <a:srgbClr val="FF0000"/>
                </a:solidFill>
              </a:rPr>
              <a:t>	</a:t>
            </a:r>
            <a:r>
              <a:rPr lang="en-IN" sz="2400" smtClean="0">
                <a:solidFill>
                  <a:srgbClr val="0000FF"/>
                </a:solidFill>
              </a:rPr>
              <a:t>c.</a:t>
            </a:r>
          </a:p>
          <a:p>
            <a:pPr marL="457200" indent="-457200">
              <a:buFont typeface="Arial" charset="0"/>
              <a:buNone/>
            </a:pPr>
            <a:r>
              <a:rPr lang="en-IN" sz="2400" smtClean="0">
                <a:solidFill>
                  <a:srgbClr val="0000FF"/>
                </a:solidFill>
              </a:rPr>
              <a:t>	d.</a:t>
            </a:r>
            <a:endParaRPr lang="en-US" sz="2400" smtClean="0">
              <a:solidFill>
                <a:srgbClr val="0000FF"/>
              </a:solidFill>
            </a:endParaRPr>
          </a:p>
        </p:txBody>
      </p:sp>
      <p:sp>
        <p:nvSpPr>
          <p:cNvPr id="308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AEA797E-6523-4410-971A-F98E5D5B98F8}" type="slidenum">
              <a:rPr lang="en-US" altLang="en-US"/>
              <a:pPr>
                <a:defRPr/>
              </a:pPr>
              <a:t>39</a:t>
            </a:fld>
            <a:endParaRPr lang="en-US" altLang="en-US"/>
          </a:p>
        </p:txBody>
      </p:sp>
      <p:pic>
        <p:nvPicPr>
          <p:cNvPr id="2064" name="Picture 6" descr="C:\Users\UEM\Desktop\UEM_New_Logo_05-04-2018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2400" y="152400"/>
            <a:ext cx="1262063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2050" name="Object 2"/>
          <p:cNvGraphicFramePr>
            <a:graphicFrameLocks noChangeAspect="1"/>
          </p:cNvGraphicFramePr>
          <p:nvPr/>
        </p:nvGraphicFramePr>
        <p:xfrm>
          <a:off x="1295400" y="3657600"/>
          <a:ext cx="2090738" cy="609600"/>
        </p:xfrm>
        <a:graphic>
          <a:graphicData uri="http://schemas.openxmlformats.org/presentationml/2006/ole">
            <p:oleObj spid="_x0000_s2050" name="Equation" r:id="rId4" imgW="990360" imgH="431640" progId="">
              <p:embed/>
            </p:oleObj>
          </a:graphicData>
        </a:graphic>
      </p:graphicFrame>
      <p:graphicFrame>
        <p:nvGraphicFramePr>
          <p:cNvPr id="2051" name="Object 4"/>
          <p:cNvGraphicFramePr>
            <a:graphicFrameLocks noChangeAspect="1"/>
          </p:cNvGraphicFramePr>
          <p:nvPr/>
        </p:nvGraphicFramePr>
        <p:xfrm>
          <a:off x="1371600" y="4191000"/>
          <a:ext cx="1955800" cy="533400"/>
        </p:xfrm>
        <a:graphic>
          <a:graphicData uri="http://schemas.openxmlformats.org/presentationml/2006/ole">
            <p:oleObj spid="_x0000_s2051" name="Equation" r:id="rId5" imgW="990360" imgH="457200" progId="">
              <p:embed/>
            </p:oleObj>
          </a:graphicData>
        </a:graphic>
      </p:graphicFrame>
      <p:graphicFrame>
        <p:nvGraphicFramePr>
          <p:cNvPr id="2052" name="Object 5"/>
          <p:cNvGraphicFramePr>
            <a:graphicFrameLocks noChangeAspect="1"/>
          </p:cNvGraphicFramePr>
          <p:nvPr/>
        </p:nvGraphicFramePr>
        <p:xfrm>
          <a:off x="1371600" y="4724400"/>
          <a:ext cx="2351088" cy="685800"/>
        </p:xfrm>
        <a:graphic>
          <a:graphicData uri="http://schemas.openxmlformats.org/presentationml/2006/ole">
            <p:oleObj spid="_x0000_s2052" name="Equation" r:id="rId6" imgW="1358640" imgH="533160" progId="">
              <p:embed/>
            </p:oleObj>
          </a:graphicData>
        </a:graphic>
      </p:graphicFrame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4D57927-1DF5-481A-A2EF-76DA789925DC}" type="slidenum">
              <a:rPr lang="en-US" altLang="en-US" smtClean="0"/>
              <a:pPr>
                <a:defRPr/>
              </a:pPr>
              <a:t>4</a:t>
            </a:fld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ChangeArrowheads="1"/>
          </p:cNvSpPr>
          <p:nvPr/>
        </p:nvSpPr>
        <p:spPr bwMode="auto">
          <a:xfrm>
            <a:off x="579438" y="2120900"/>
            <a:ext cx="982662" cy="0"/>
          </a:xfrm>
          <a:prstGeom prst="rect">
            <a:avLst/>
          </a:prstGeom>
          <a:solidFill>
            <a:srgbClr val="F79646"/>
          </a:solidFill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 eaLnBrk="1" hangingPunct="1"/>
            <a:endParaRPr lang="en-US" altLang="en-US"/>
          </a:p>
        </p:txBody>
      </p:sp>
      <p:graphicFrame>
        <p:nvGraphicFramePr>
          <p:cNvPr id="10" name="Group 3"/>
          <p:cNvGraphicFramePr>
            <a:graphicFrameLocks noGrp="1"/>
          </p:cNvGraphicFramePr>
          <p:nvPr/>
        </p:nvGraphicFramePr>
        <p:xfrm>
          <a:off x="0" y="0"/>
          <a:ext cx="9144000" cy="1355742"/>
        </p:xfrm>
        <a:graphic>
          <a:graphicData uri="http://schemas.openxmlformats.org/drawingml/2006/table">
            <a:tbl>
              <a:tblPr/>
              <a:tblGrid>
                <a:gridCol w="1071563"/>
                <a:gridCol w="7843837"/>
                <a:gridCol w="228600"/>
              </a:tblGrid>
              <a:tr h="380643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mbria" pitchFamily="18" charset="0"/>
                      </a:endParaRPr>
                    </a:p>
                  </a:txBody>
                  <a:tcPr marT="45678" marB="45678"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T="45678" marB="45678"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</a:tr>
              <a:tr h="517983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T="45678" marB="45678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" pitchFamily="18" charset="0"/>
                          <a:ea typeface="+mn-ea"/>
                          <a:cs typeface="+mn-cs"/>
                        </a:rPr>
                        <a:t>UNIVERSITY OF ENGINEERING &amp; MANAGEMENT, KOLKATA</a:t>
                      </a:r>
                    </a:p>
                  </a:txBody>
                  <a:tcPr marT="45678" marB="45678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T="45678" marB="45678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</a:tr>
              <a:tr h="45709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mbria" pitchFamily="18" charset="0"/>
                        <a:ea typeface="+mn-ea"/>
                        <a:cs typeface="+mn-cs"/>
                      </a:endParaRPr>
                    </a:p>
                  </a:txBody>
                  <a:tcPr marT="45678" marB="45678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8922" name="TextBox 11"/>
          <p:cNvSpPr txBox="1">
            <a:spLocks noChangeArrowheads="1"/>
          </p:cNvSpPr>
          <p:nvPr/>
        </p:nvSpPr>
        <p:spPr bwMode="auto">
          <a:xfrm>
            <a:off x="2868613" y="2084388"/>
            <a:ext cx="2930525" cy="769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/>
            <a:r>
              <a:rPr lang="en-IN" altLang="en-US" sz="4400" b="1">
                <a:latin typeface="Cambria" pitchFamily="18" charset="0"/>
              </a:rPr>
              <a:t>Thank You</a:t>
            </a:r>
          </a:p>
        </p:txBody>
      </p:sp>
      <p:sp>
        <p:nvSpPr>
          <p:cNvPr id="4107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B456457-BAB4-490C-B667-0F14B4B283E4}" type="slidenum">
              <a:rPr lang="en-US" altLang="en-US"/>
              <a:pPr>
                <a:defRPr/>
              </a:pPr>
              <a:t>40</a:t>
            </a:fld>
            <a:endParaRPr lang="en-US" altLang="en-US"/>
          </a:p>
        </p:txBody>
      </p:sp>
      <p:pic>
        <p:nvPicPr>
          <p:cNvPr id="38924" name="Picture 8" descr="handshake-graphic-vector-1275087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114675" y="3124200"/>
            <a:ext cx="2438400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925" name="Picture 7" descr="C:\Users\UEM\Desktop\UEM_New_Logo_05-04-2018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2400" y="152400"/>
            <a:ext cx="1262063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itle 1"/>
          <p:cNvSpPr>
            <a:spLocks noGrp="1"/>
          </p:cNvSpPr>
          <p:nvPr>
            <p:ph type="ctrTitle"/>
          </p:nvPr>
        </p:nvSpPr>
        <p:spPr>
          <a:xfrm>
            <a:off x="1401763" y="304800"/>
            <a:ext cx="7742237" cy="762000"/>
          </a:xfrm>
        </p:spPr>
        <p:txBody>
          <a:bodyPr/>
          <a:lstStyle/>
          <a:p>
            <a:pPr eaLnBrk="1" hangingPunct="1"/>
            <a:r>
              <a:rPr lang="en-US" altLang="en-US" sz="2200" b="1" smtClean="0">
                <a:solidFill>
                  <a:srgbClr val="FF0000"/>
                </a:solidFill>
                <a:latin typeface="Cambria" pitchFamily="18" charset="0"/>
              </a:rPr>
              <a:t>UNIVERSITY OF ENGINEERING &amp; MANAGEMENT, KOLKATA</a:t>
            </a:r>
          </a:p>
        </p:txBody>
      </p:sp>
      <p:sp>
        <p:nvSpPr>
          <p:cNvPr id="2051" name="Subtitle 2"/>
          <p:cNvSpPr>
            <a:spLocks noGrp="1"/>
          </p:cNvSpPr>
          <p:nvPr>
            <p:ph type="subTitle" idx="1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en-US" smtClean="0"/>
              <a:t>Click to edit Master subtitle style</a:t>
            </a:r>
          </a:p>
        </p:txBody>
      </p:sp>
      <p:pic>
        <p:nvPicPr>
          <p:cNvPr id="39940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633538"/>
            <a:ext cx="9144000" cy="523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941" name="Picture 6" descr="C:\Users\UEM\Desktop\UEM_New_Logo_05-04-2018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8600" y="173038"/>
            <a:ext cx="1173163" cy="1087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8918" name="TextBox 1"/>
          <p:cNvSpPr txBox="1">
            <a:spLocks noChangeArrowheads="1"/>
          </p:cNvSpPr>
          <p:nvPr/>
        </p:nvSpPr>
        <p:spPr bwMode="auto">
          <a:xfrm>
            <a:off x="1524000" y="1074738"/>
            <a:ext cx="70866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US" b="1" dirty="0">
                <a:solidFill>
                  <a:srgbClr val="0000FF"/>
                </a:solidFill>
                <a:latin typeface="Cambria" pitchFamily="18" charset="0"/>
              </a:rPr>
              <a:t>Course Name :</a:t>
            </a:r>
            <a:r>
              <a:rPr lang="en-US" b="1" dirty="0">
                <a:solidFill>
                  <a:srgbClr val="FF0000"/>
                </a:solidFill>
                <a:latin typeface="Cambria" pitchFamily="18" charset="0"/>
              </a:rPr>
              <a:t>Diffraction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ambria" pitchFamily="18" charset="0"/>
              </a:rPr>
              <a:t>(LEC-1)</a:t>
            </a:r>
            <a:r>
              <a:rPr lang="en-US" b="1" dirty="0">
                <a:solidFill>
                  <a:srgbClr val="0000FF"/>
                </a:solidFill>
                <a:latin typeface="Cambria" pitchFamily="18" charset="0"/>
              </a:rPr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ChangeArrowheads="1"/>
          </p:cNvSpPr>
          <p:nvPr/>
        </p:nvSpPr>
        <p:spPr bwMode="auto">
          <a:xfrm>
            <a:off x="579438" y="2120900"/>
            <a:ext cx="982662" cy="0"/>
          </a:xfrm>
          <a:prstGeom prst="rect">
            <a:avLst/>
          </a:prstGeom>
          <a:solidFill>
            <a:srgbClr val="F79646"/>
          </a:solidFill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 eaLnBrk="1" hangingPunct="1"/>
            <a:endParaRPr lang="en-US" altLang="en-US"/>
          </a:p>
        </p:txBody>
      </p:sp>
      <p:graphicFrame>
        <p:nvGraphicFramePr>
          <p:cNvPr id="10" name="Group 3"/>
          <p:cNvGraphicFramePr>
            <a:graphicFrameLocks noGrp="1"/>
          </p:cNvGraphicFramePr>
          <p:nvPr/>
        </p:nvGraphicFramePr>
        <p:xfrm>
          <a:off x="0" y="0"/>
          <a:ext cx="9144000" cy="1355742"/>
        </p:xfrm>
        <a:graphic>
          <a:graphicData uri="http://schemas.openxmlformats.org/drawingml/2006/table">
            <a:tbl>
              <a:tblPr/>
              <a:tblGrid>
                <a:gridCol w="1071563"/>
                <a:gridCol w="7843837"/>
                <a:gridCol w="228600"/>
              </a:tblGrid>
              <a:tr h="380643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mbria" pitchFamily="18" charset="0"/>
                      </a:endParaRPr>
                    </a:p>
                  </a:txBody>
                  <a:tcPr marT="45678" marB="45678"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T="45678" marB="45678"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</a:tr>
              <a:tr h="517983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T="45678" marB="45678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" pitchFamily="18" charset="0"/>
                          <a:ea typeface="+mn-ea"/>
                          <a:cs typeface="+mn-cs"/>
                        </a:rPr>
                        <a:t>UNIVERSITY OF ENGINEERING &amp; MANAGEMENT, KOLKATA</a:t>
                      </a:r>
                    </a:p>
                  </a:txBody>
                  <a:tcPr marT="45678" marB="45678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T="45678" marB="45678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</a:tr>
              <a:tr h="45709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mbria" pitchFamily="18" charset="0"/>
                        <a:ea typeface="+mn-ea"/>
                        <a:cs typeface="+mn-cs"/>
                      </a:endParaRPr>
                    </a:p>
                  </a:txBody>
                  <a:tcPr marT="45678" marB="45678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0970" name="TextBox 7"/>
          <p:cNvSpPr txBox="1">
            <a:spLocks noChangeArrowheads="1"/>
          </p:cNvSpPr>
          <p:nvPr/>
        </p:nvSpPr>
        <p:spPr bwMode="auto">
          <a:xfrm>
            <a:off x="579438" y="1905000"/>
            <a:ext cx="8001000" cy="314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</p:txBody>
      </p:sp>
      <p:sp>
        <p:nvSpPr>
          <p:cNvPr id="308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D7D4128-45DD-4696-A709-16A0AB2C1B9A}" type="slidenum">
              <a:rPr lang="en-US" altLang="en-US"/>
              <a:pPr>
                <a:defRPr/>
              </a:pPr>
              <a:t>42</a:t>
            </a:fld>
            <a:endParaRPr lang="en-US" altLang="en-US"/>
          </a:p>
        </p:txBody>
      </p:sp>
      <p:pic>
        <p:nvPicPr>
          <p:cNvPr id="40972" name="Picture 6" descr="C:\Users\UEM\Desktop\UEM_New_Logo_05-04-2018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" y="152400"/>
            <a:ext cx="1262063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73" name="Picture 6" descr="63T.gi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24400" y="1295400"/>
            <a:ext cx="4419600" cy="556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74" name="Picture 7" descr="7fhq.gif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3937000"/>
            <a:ext cx="4800600" cy="292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228600" y="2209800"/>
            <a:ext cx="4313238" cy="646113"/>
          </a:xfrm>
          <a:prstGeom prst="rect">
            <a:avLst/>
          </a:prstGeom>
          <a:ln w="762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>
              <a:defRPr/>
            </a:pPr>
            <a:r>
              <a:rPr lang="en-IN" sz="3600" b="1" dirty="0">
                <a:latin typeface="Adobe Gothic Std B" pitchFamily="34" charset="-128"/>
                <a:ea typeface="Adobe Gothic Std B" pitchFamily="34" charset="-128"/>
              </a:rPr>
              <a:t>Diffraction of Light</a:t>
            </a:r>
            <a:endParaRPr lang="en-US" sz="3600" b="1" dirty="0">
              <a:latin typeface="Adobe Gothic Std B" pitchFamily="34" charset="-128"/>
              <a:ea typeface="Adobe Gothic Std B" pitchFamily="34" charset="-128"/>
            </a:endParaRP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ChangeArrowheads="1"/>
          </p:cNvSpPr>
          <p:nvPr/>
        </p:nvSpPr>
        <p:spPr bwMode="auto">
          <a:xfrm>
            <a:off x="579438" y="2120900"/>
            <a:ext cx="982662" cy="0"/>
          </a:xfrm>
          <a:prstGeom prst="rect">
            <a:avLst/>
          </a:prstGeom>
          <a:solidFill>
            <a:srgbClr val="F79646"/>
          </a:solidFill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 eaLnBrk="1" hangingPunct="1"/>
            <a:endParaRPr lang="en-US" altLang="en-US"/>
          </a:p>
        </p:txBody>
      </p:sp>
      <p:graphicFrame>
        <p:nvGraphicFramePr>
          <p:cNvPr id="10" name="Group 3"/>
          <p:cNvGraphicFramePr>
            <a:graphicFrameLocks noGrp="1"/>
          </p:cNvGraphicFramePr>
          <p:nvPr/>
        </p:nvGraphicFramePr>
        <p:xfrm>
          <a:off x="0" y="0"/>
          <a:ext cx="9144000" cy="1355742"/>
        </p:xfrm>
        <a:graphic>
          <a:graphicData uri="http://schemas.openxmlformats.org/drawingml/2006/table">
            <a:tbl>
              <a:tblPr/>
              <a:tblGrid>
                <a:gridCol w="1071563"/>
                <a:gridCol w="7843837"/>
                <a:gridCol w="228600"/>
              </a:tblGrid>
              <a:tr h="380643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mbria" pitchFamily="18" charset="0"/>
                      </a:endParaRPr>
                    </a:p>
                  </a:txBody>
                  <a:tcPr marT="45678" marB="45678"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T="45678" marB="45678"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</a:tr>
              <a:tr h="517983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T="45678" marB="45678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" pitchFamily="18" charset="0"/>
                          <a:ea typeface="+mn-ea"/>
                          <a:cs typeface="+mn-cs"/>
                        </a:rPr>
                        <a:t>UNIVERSITY OF ENGINEERING &amp; MANAGEMENT, KOLKATA</a:t>
                      </a:r>
                    </a:p>
                  </a:txBody>
                  <a:tcPr marT="45678" marB="45678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T="45678" marB="45678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</a:tr>
              <a:tr h="45709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mbria" pitchFamily="18" charset="0"/>
                        <a:ea typeface="+mn-ea"/>
                        <a:cs typeface="+mn-cs"/>
                      </a:endParaRPr>
                    </a:p>
                  </a:txBody>
                  <a:tcPr marT="45678" marB="45678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1994" name="TextBox 7"/>
          <p:cNvSpPr txBox="1">
            <a:spLocks noChangeArrowheads="1"/>
          </p:cNvSpPr>
          <p:nvPr/>
        </p:nvSpPr>
        <p:spPr bwMode="auto">
          <a:xfrm>
            <a:off x="579438" y="1905000"/>
            <a:ext cx="8001000" cy="314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</p:txBody>
      </p:sp>
      <p:sp>
        <p:nvSpPr>
          <p:cNvPr id="308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7F2CC48-5DC8-4D7A-9B2B-6E6C33F5A0A0}" type="slidenum">
              <a:rPr lang="en-US" altLang="en-US"/>
              <a:pPr>
                <a:defRPr/>
              </a:pPr>
              <a:t>43</a:t>
            </a:fld>
            <a:endParaRPr lang="en-US" altLang="en-US"/>
          </a:p>
        </p:txBody>
      </p:sp>
      <p:pic>
        <p:nvPicPr>
          <p:cNvPr id="41996" name="Picture 6" descr="C:\Users\UEM\Desktop\UEM_New_Logo_05-04-2018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" y="152400"/>
            <a:ext cx="1262063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997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295400"/>
            <a:ext cx="9169400" cy="579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ChangeArrowheads="1"/>
          </p:cNvSpPr>
          <p:nvPr/>
        </p:nvSpPr>
        <p:spPr bwMode="auto">
          <a:xfrm>
            <a:off x="579438" y="2120900"/>
            <a:ext cx="982662" cy="0"/>
          </a:xfrm>
          <a:prstGeom prst="rect">
            <a:avLst/>
          </a:prstGeom>
          <a:solidFill>
            <a:srgbClr val="F79646"/>
          </a:solidFill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 eaLnBrk="1" hangingPunct="1"/>
            <a:endParaRPr lang="en-US" altLang="en-US"/>
          </a:p>
        </p:txBody>
      </p:sp>
      <p:graphicFrame>
        <p:nvGraphicFramePr>
          <p:cNvPr id="10" name="Group 3"/>
          <p:cNvGraphicFramePr>
            <a:graphicFrameLocks noGrp="1"/>
          </p:cNvGraphicFramePr>
          <p:nvPr/>
        </p:nvGraphicFramePr>
        <p:xfrm>
          <a:off x="0" y="0"/>
          <a:ext cx="9144000" cy="1355742"/>
        </p:xfrm>
        <a:graphic>
          <a:graphicData uri="http://schemas.openxmlformats.org/drawingml/2006/table">
            <a:tbl>
              <a:tblPr/>
              <a:tblGrid>
                <a:gridCol w="1071563"/>
                <a:gridCol w="7843837"/>
                <a:gridCol w="228600"/>
              </a:tblGrid>
              <a:tr h="380643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mbria" pitchFamily="18" charset="0"/>
                      </a:endParaRPr>
                    </a:p>
                  </a:txBody>
                  <a:tcPr marT="45678" marB="45678"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T="45678" marB="45678"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</a:tr>
              <a:tr h="517983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T="45678" marB="45678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" pitchFamily="18" charset="0"/>
                          <a:ea typeface="+mn-ea"/>
                          <a:cs typeface="+mn-cs"/>
                        </a:rPr>
                        <a:t>UNIVERSITY OF ENGINEERING &amp; MANAGEMENT, KOLKATA</a:t>
                      </a:r>
                    </a:p>
                  </a:txBody>
                  <a:tcPr marT="45678" marB="45678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T="45678" marB="45678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</a:tr>
              <a:tr h="45709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mbria" pitchFamily="18" charset="0"/>
                        <a:ea typeface="+mn-ea"/>
                        <a:cs typeface="+mn-cs"/>
                      </a:endParaRPr>
                    </a:p>
                  </a:txBody>
                  <a:tcPr marT="45678" marB="45678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3018" name="TextBox 7"/>
          <p:cNvSpPr txBox="1">
            <a:spLocks noChangeArrowheads="1"/>
          </p:cNvSpPr>
          <p:nvPr/>
        </p:nvSpPr>
        <p:spPr bwMode="auto">
          <a:xfrm>
            <a:off x="579438" y="1905000"/>
            <a:ext cx="8001000" cy="314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</p:txBody>
      </p:sp>
      <p:sp>
        <p:nvSpPr>
          <p:cNvPr id="308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CDA4D79-33DF-4DCB-897F-CA732F66337C}" type="slidenum">
              <a:rPr lang="en-US" altLang="en-US"/>
              <a:pPr>
                <a:defRPr/>
              </a:pPr>
              <a:t>44</a:t>
            </a:fld>
            <a:endParaRPr lang="en-US" altLang="en-US"/>
          </a:p>
        </p:txBody>
      </p:sp>
      <p:pic>
        <p:nvPicPr>
          <p:cNvPr id="43020" name="Picture 6" descr="C:\Users\UEM\Desktop\UEM_New_Logo_05-04-2018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" y="152400"/>
            <a:ext cx="1262063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9949" name="Content Placeholder 10"/>
          <p:cNvSpPr>
            <a:spLocks noGrp="1"/>
          </p:cNvSpPr>
          <p:nvPr>
            <p:ph idx="1"/>
          </p:nvPr>
        </p:nvSpPr>
        <p:spPr>
          <a:xfrm>
            <a:off x="0" y="1371600"/>
            <a:ext cx="9144000" cy="5486400"/>
          </a:xfrm>
          <a:solidFill>
            <a:srgbClr val="00B0F0"/>
          </a:solidFill>
        </p:spPr>
        <p:txBody>
          <a:bodyPr/>
          <a:lstStyle/>
          <a:p>
            <a:pPr algn="ctr" eaLnBrk="1" hangingPunct="1">
              <a:buFont typeface="Arial" charset="0"/>
              <a:buNone/>
              <a:defRPr/>
            </a:pPr>
            <a:r>
              <a:rPr lang="en-IN" sz="4800" b="1" dirty="0" smtClean="0">
                <a:solidFill>
                  <a:schemeClr val="accent4">
                    <a:lumMod val="50000"/>
                  </a:schemeClr>
                </a:solidFill>
                <a:latin typeface="Algerian" pitchFamily="82" charset="0"/>
                <a:ea typeface="Cambria" pitchFamily="18" charset="0"/>
                <a:cs typeface="Cambria" pitchFamily="18" charset="0"/>
              </a:rPr>
              <a:t>Diffraction  of  light</a:t>
            </a:r>
          </a:p>
          <a:p>
            <a:pPr eaLnBrk="1" hangingPunct="1">
              <a:buFont typeface="Arial" charset="0"/>
              <a:buNone/>
              <a:defRPr/>
            </a:pPr>
            <a:r>
              <a:rPr lang="en-IN" sz="3600" b="1" dirty="0" smtClean="0">
                <a:latin typeface="Cambria" pitchFamily="18" charset="0"/>
                <a:ea typeface="Cambria" pitchFamily="18" charset="0"/>
                <a:cs typeface="Cambria" pitchFamily="18" charset="0"/>
              </a:rPr>
              <a:t>	</a:t>
            </a:r>
          </a:p>
          <a:p>
            <a:pPr eaLnBrk="1" hangingPunct="1">
              <a:buFont typeface="Arial" charset="0"/>
              <a:buNone/>
              <a:defRPr/>
            </a:pPr>
            <a:r>
              <a:rPr lang="en-IN" sz="3600" b="1" dirty="0" smtClean="0">
                <a:latin typeface="Cambria" pitchFamily="18" charset="0"/>
                <a:ea typeface="Cambria" pitchFamily="18" charset="0"/>
                <a:cs typeface="Cambria" pitchFamily="18" charset="0"/>
              </a:rPr>
              <a:t>	</a:t>
            </a:r>
            <a:r>
              <a:rPr lang="en-IN" sz="3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itchFamily="18" charset="0"/>
                <a:ea typeface="Cambria" pitchFamily="18" charset="0"/>
                <a:cs typeface="Cambria" pitchFamily="18" charset="0"/>
              </a:rPr>
              <a:t>The bending of light around an opaque obstacle to the expected shadow region is called </a:t>
            </a:r>
            <a:r>
              <a:rPr lang="en-IN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lgerian" pitchFamily="82" charset="0"/>
                <a:ea typeface="Cambria" pitchFamily="18" charset="0"/>
                <a:cs typeface="Cambria" pitchFamily="18" charset="0"/>
              </a:rPr>
              <a:t>Diffraction.</a:t>
            </a:r>
          </a:p>
          <a:p>
            <a:pPr eaLnBrk="1" hangingPunct="1">
              <a:buFont typeface="Arial" charset="0"/>
              <a:buNone/>
              <a:defRPr/>
            </a:pPr>
            <a:endParaRPr lang="en-US" sz="3600" b="1" dirty="0" smtClean="0">
              <a:latin typeface="Algerian" pitchFamily="82" charset="0"/>
              <a:ea typeface="Cambria" pitchFamily="18" charset="0"/>
              <a:cs typeface="Cambria" pitchFamily="18" charset="0"/>
            </a:endParaRP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ChangeArrowheads="1"/>
          </p:cNvSpPr>
          <p:nvPr/>
        </p:nvSpPr>
        <p:spPr bwMode="auto">
          <a:xfrm>
            <a:off x="579438" y="2120900"/>
            <a:ext cx="982662" cy="0"/>
          </a:xfrm>
          <a:prstGeom prst="rect">
            <a:avLst/>
          </a:prstGeom>
          <a:solidFill>
            <a:srgbClr val="F79646"/>
          </a:solidFill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 eaLnBrk="1" hangingPunct="1"/>
            <a:endParaRPr lang="en-US" altLang="en-US"/>
          </a:p>
        </p:txBody>
      </p:sp>
      <p:graphicFrame>
        <p:nvGraphicFramePr>
          <p:cNvPr id="10" name="Group 3"/>
          <p:cNvGraphicFramePr>
            <a:graphicFrameLocks noGrp="1"/>
          </p:cNvGraphicFramePr>
          <p:nvPr/>
        </p:nvGraphicFramePr>
        <p:xfrm>
          <a:off x="0" y="0"/>
          <a:ext cx="9144000" cy="1355742"/>
        </p:xfrm>
        <a:graphic>
          <a:graphicData uri="http://schemas.openxmlformats.org/drawingml/2006/table">
            <a:tbl>
              <a:tblPr/>
              <a:tblGrid>
                <a:gridCol w="1071563"/>
                <a:gridCol w="7843837"/>
                <a:gridCol w="228600"/>
              </a:tblGrid>
              <a:tr h="380643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mbria" pitchFamily="18" charset="0"/>
                      </a:endParaRPr>
                    </a:p>
                  </a:txBody>
                  <a:tcPr marT="45678" marB="45678"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T="45678" marB="45678"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</a:tr>
              <a:tr h="517983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T="45678" marB="45678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" pitchFamily="18" charset="0"/>
                          <a:ea typeface="+mn-ea"/>
                          <a:cs typeface="+mn-cs"/>
                        </a:rPr>
                        <a:t>UNIVERSITY OF ENGINEERING &amp; MANAGEMENT, KOLKATA</a:t>
                      </a:r>
                    </a:p>
                  </a:txBody>
                  <a:tcPr marT="45678" marB="45678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T="45678" marB="45678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</a:tr>
              <a:tr h="45709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mbria" pitchFamily="18" charset="0"/>
                        <a:ea typeface="+mn-ea"/>
                        <a:cs typeface="+mn-cs"/>
                      </a:endParaRPr>
                    </a:p>
                  </a:txBody>
                  <a:tcPr marT="45678" marB="45678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4042" name="TextBox 7"/>
          <p:cNvSpPr txBox="1">
            <a:spLocks noChangeArrowheads="1"/>
          </p:cNvSpPr>
          <p:nvPr/>
        </p:nvSpPr>
        <p:spPr bwMode="auto">
          <a:xfrm>
            <a:off x="579438" y="1905000"/>
            <a:ext cx="8001000" cy="314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</p:txBody>
      </p:sp>
      <p:sp>
        <p:nvSpPr>
          <p:cNvPr id="308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FEE4D30-BA34-4B2E-A919-EBBD3DC1A7F1}" type="slidenum">
              <a:rPr lang="en-US" altLang="en-US"/>
              <a:pPr>
                <a:defRPr/>
              </a:pPr>
              <a:t>45</a:t>
            </a:fld>
            <a:endParaRPr lang="en-US" altLang="en-US"/>
          </a:p>
        </p:txBody>
      </p:sp>
      <p:pic>
        <p:nvPicPr>
          <p:cNvPr id="44044" name="Picture 6" descr="C:\Users\UEM\Desktop\UEM_New_Logo_05-04-2018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" y="152400"/>
            <a:ext cx="1262063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4045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295400"/>
            <a:ext cx="9202738" cy="556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ChangeArrowheads="1"/>
          </p:cNvSpPr>
          <p:nvPr/>
        </p:nvSpPr>
        <p:spPr bwMode="auto">
          <a:xfrm>
            <a:off x="579438" y="2120900"/>
            <a:ext cx="982662" cy="0"/>
          </a:xfrm>
          <a:prstGeom prst="rect">
            <a:avLst/>
          </a:prstGeom>
          <a:solidFill>
            <a:srgbClr val="F79646"/>
          </a:solidFill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 eaLnBrk="1" hangingPunct="1"/>
            <a:endParaRPr lang="en-US" altLang="en-US"/>
          </a:p>
        </p:txBody>
      </p:sp>
      <p:graphicFrame>
        <p:nvGraphicFramePr>
          <p:cNvPr id="10" name="Group 3"/>
          <p:cNvGraphicFramePr>
            <a:graphicFrameLocks noGrp="1"/>
          </p:cNvGraphicFramePr>
          <p:nvPr/>
        </p:nvGraphicFramePr>
        <p:xfrm>
          <a:off x="0" y="0"/>
          <a:ext cx="9144000" cy="1355742"/>
        </p:xfrm>
        <a:graphic>
          <a:graphicData uri="http://schemas.openxmlformats.org/drawingml/2006/table">
            <a:tbl>
              <a:tblPr/>
              <a:tblGrid>
                <a:gridCol w="1071563"/>
                <a:gridCol w="7843837"/>
                <a:gridCol w="228600"/>
              </a:tblGrid>
              <a:tr h="380643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mbria" pitchFamily="18" charset="0"/>
                      </a:endParaRPr>
                    </a:p>
                  </a:txBody>
                  <a:tcPr marT="45678" marB="45678"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T="45678" marB="45678"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</a:tr>
              <a:tr h="517983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T="45678" marB="45678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" pitchFamily="18" charset="0"/>
                          <a:ea typeface="+mn-ea"/>
                          <a:cs typeface="+mn-cs"/>
                        </a:rPr>
                        <a:t>UNIVERSITY OF ENGINEERING &amp; MANAGEMENT, KOLKATA</a:t>
                      </a:r>
                    </a:p>
                  </a:txBody>
                  <a:tcPr marT="45678" marB="45678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T="45678" marB="45678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</a:tr>
              <a:tr h="45709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mbria" pitchFamily="18" charset="0"/>
                        <a:ea typeface="+mn-ea"/>
                        <a:cs typeface="+mn-cs"/>
                      </a:endParaRPr>
                    </a:p>
                  </a:txBody>
                  <a:tcPr marT="45678" marB="45678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5066" name="TextBox 7"/>
          <p:cNvSpPr txBox="1">
            <a:spLocks noChangeArrowheads="1"/>
          </p:cNvSpPr>
          <p:nvPr/>
        </p:nvSpPr>
        <p:spPr bwMode="auto">
          <a:xfrm>
            <a:off x="579438" y="1905000"/>
            <a:ext cx="8001000" cy="314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</p:txBody>
      </p:sp>
      <p:sp>
        <p:nvSpPr>
          <p:cNvPr id="308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66ADCE8-6296-46FE-B6C4-264632C0F2DD}" type="slidenum">
              <a:rPr lang="en-US" altLang="en-US"/>
              <a:pPr>
                <a:defRPr/>
              </a:pPr>
              <a:t>46</a:t>
            </a:fld>
            <a:endParaRPr lang="en-US" altLang="en-US"/>
          </a:p>
        </p:txBody>
      </p:sp>
      <p:pic>
        <p:nvPicPr>
          <p:cNvPr id="45068" name="Picture 6" descr="C:\Users\UEM\Desktop\UEM_New_Logo_05-04-2018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" y="152400"/>
            <a:ext cx="1262063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069" name="Picture 6" descr="4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404938"/>
            <a:ext cx="9144000" cy="4614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ChangeArrowheads="1"/>
          </p:cNvSpPr>
          <p:nvPr/>
        </p:nvSpPr>
        <p:spPr bwMode="auto">
          <a:xfrm>
            <a:off x="579438" y="2120900"/>
            <a:ext cx="982662" cy="0"/>
          </a:xfrm>
          <a:prstGeom prst="rect">
            <a:avLst/>
          </a:prstGeom>
          <a:solidFill>
            <a:srgbClr val="F79646"/>
          </a:solidFill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 eaLnBrk="1" hangingPunct="1"/>
            <a:endParaRPr lang="en-US" altLang="en-US"/>
          </a:p>
        </p:txBody>
      </p:sp>
      <p:graphicFrame>
        <p:nvGraphicFramePr>
          <p:cNvPr id="10" name="Group 3"/>
          <p:cNvGraphicFramePr>
            <a:graphicFrameLocks noGrp="1"/>
          </p:cNvGraphicFramePr>
          <p:nvPr/>
        </p:nvGraphicFramePr>
        <p:xfrm>
          <a:off x="0" y="0"/>
          <a:ext cx="9144000" cy="1355742"/>
        </p:xfrm>
        <a:graphic>
          <a:graphicData uri="http://schemas.openxmlformats.org/drawingml/2006/table">
            <a:tbl>
              <a:tblPr/>
              <a:tblGrid>
                <a:gridCol w="1071563"/>
                <a:gridCol w="7843837"/>
                <a:gridCol w="228600"/>
              </a:tblGrid>
              <a:tr h="380643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mbria" pitchFamily="18" charset="0"/>
                      </a:endParaRPr>
                    </a:p>
                  </a:txBody>
                  <a:tcPr marT="45678" marB="45678"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T="45678" marB="45678"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</a:tr>
              <a:tr h="517983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T="45678" marB="45678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" pitchFamily="18" charset="0"/>
                          <a:ea typeface="+mn-ea"/>
                          <a:cs typeface="+mn-cs"/>
                        </a:rPr>
                        <a:t>UNIVERSITY OF ENGINEERING &amp; MANAGEMENT, KOLKATA</a:t>
                      </a:r>
                    </a:p>
                  </a:txBody>
                  <a:tcPr marT="45678" marB="45678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T="45678" marB="45678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</a:tr>
              <a:tr h="45709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mbria" pitchFamily="18" charset="0"/>
                        <a:ea typeface="+mn-ea"/>
                        <a:cs typeface="+mn-cs"/>
                      </a:endParaRPr>
                    </a:p>
                  </a:txBody>
                  <a:tcPr marT="45678" marB="45678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6090" name="TextBox 7"/>
          <p:cNvSpPr txBox="1">
            <a:spLocks noChangeArrowheads="1"/>
          </p:cNvSpPr>
          <p:nvPr/>
        </p:nvSpPr>
        <p:spPr bwMode="auto">
          <a:xfrm>
            <a:off x="579438" y="1905000"/>
            <a:ext cx="8001000" cy="314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</p:txBody>
      </p:sp>
      <p:sp>
        <p:nvSpPr>
          <p:cNvPr id="46091" name="Content Placeholder 7"/>
          <p:cNvSpPr>
            <a:spLocks noGrp="1"/>
          </p:cNvSpPr>
          <p:nvPr>
            <p:ph idx="1"/>
          </p:nvPr>
        </p:nvSpPr>
        <p:spPr>
          <a:xfrm>
            <a:off x="0" y="1295400"/>
            <a:ext cx="9144000" cy="5562600"/>
          </a:xfrm>
          <a:solidFill>
            <a:srgbClr val="00B0F0"/>
          </a:solidFill>
        </p:spPr>
        <p:txBody>
          <a:bodyPr/>
          <a:lstStyle/>
          <a:p>
            <a:pPr algn="ctr" eaLnBrk="1" hangingPunct="1">
              <a:buFont typeface="Arial" charset="0"/>
              <a:buNone/>
            </a:pPr>
            <a:r>
              <a:rPr lang="en-US" b="1" smtClean="0">
                <a:solidFill>
                  <a:srgbClr val="0000FF"/>
                </a:solidFill>
              </a:rPr>
              <a:t>Classification of Diffraction</a:t>
            </a:r>
          </a:p>
        </p:txBody>
      </p:sp>
      <p:sp>
        <p:nvSpPr>
          <p:cNvPr id="308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7D106CC-0ACB-4AA2-8178-3DC2AEFDD317}" type="slidenum">
              <a:rPr lang="en-US" altLang="en-US"/>
              <a:pPr>
                <a:defRPr/>
              </a:pPr>
              <a:t>47</a:t>
            </a:fld>
            <a:endParaRPr lang="en-US" altLang="en-US"/>
          </a:p>
        </p:txBody>
      </p:sp>
      <p:pic>
        <p:nvPicPr>
          <p:cNvPr id="46093" name="Picture 6" descr="C:\Users\UEM\Desktop\UEM_New_Logo_05-04-2018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" y="152400"/>
            <a:ext cx="1262063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13" name="Table 12"/>
          <p:cNvGraphicFramePr>
            <a:graphicFrameLocks noGrp="1"/>
          </p:cNvGraphicFramePr>
          <p:nvPr/>
        </p:nvGraphicFramePr>
        <p:xfrm>
          <a:off x="685800" y="2286000"/>
          <a:ext cx="8001000" cy="1696720"/>
        </p:xfrm>
        <a:graphic>
          <a:graphicData uri="http://schemas.openxmlformats.org/drawingml/2006/table">
            <a:tbl>
              <a:tblPr firstRow="1" firstCol="1" lastCol="1" bandRow="1" bandCol="1">
                <a:tableStyleId>{5940675A-B579-460E-94D1-54222C63F5DA}</a:tableStyleId>
              </a:tblPr>
              <a:tblGrid>
                <a:gridCol w="4000500"/>
                <a:gridCol w="4000500"/>
              </a:tblGrid>
              <a:tr h="579120">
                <a:tc>
                  <a:txBody>
                    <a:bodyPr/>
                    <a:lstStyle/>
                    <a:p>
                      <a:r>
                        <a:rPr lang="en-US" sz="3200" b="1" kern="1200" baseline="0" dirty="0" smtClean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</a:rPr>
                        <a:t>Fresnel's Diffraction</a:t>
                      </a:r>
                      <a:endParaRPr lang="en-US" sz="3200" dirty="0">
                        <a:solidFill>
                          <a:srgbClr val="002060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b="1" kern="1200" baseline="0" dirty="0" smtClean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</a:rPr>
                        <a:t>Fraunhofer diffraction</a:t>
                      </a:r>
                      <a:endParaRPr lang="en-US" sz="3200" dirty="0">
                        <a:solidFill>
                          <a:srgbClr val="002060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406400">
                <a:tc>
                  <a:txBody>
                    <a:bodyPr/>
                    <a:lstStyle/>
                    <a:p>
                      <a:r>
                        <a:rPr lang="en-US" sz="18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Cylindrical wave fronts</a:t>
                      </a:r>
                      <a:endParaRPr lang="en-US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Planar wave fronts</a:t>
                      </a:r>
                      <a:endParaRPr lang="en-US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711200">
                <a:tc>
                  <a:txBody>
                    <a:bodyPr/>
                    <a:lstStyle/>
                    <a:p>
                      <a:r>
                        <a:rPr lang="en-US" sz="18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Source of screen at finite distance from the obstacle. </a:t>
                      </a:r>
                      <a:endParaRPr lang="en-US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Observation distance is infinite. In practice, often at focal point of lens.</a:t>
                      </a:r>
                      <a:endParaRPr lang="en-US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pic>
        <p:nvPicPr>
          <p:cNvPr id="46108" name="Picture 13" descr="5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9600" y="4114800"/>
            <a:ext cx="8001000" cy="1393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D3CD611-D227-455F-8F69-97ED77FB3F5F}" type="slidenum">
              <a:rPr lang="en-US" altLang="en-US" smtClean="0"/>
              <a:pPr>
                <a:defRPr/>
              </a:pPr>
              <a:t>48</a:t>
            </a:fld>
            <a:endParaRPr lang="en-US" altLang="en-US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ChangeArrowheads="1"/>
          </p:cNvSpPr>
          <p:nvPr/>
        </p:nvSpPr>
        <p:spPr bwMode="auto">
          <a:xfrm>
            <a:off x="579438" y="2120900"/>
            <a:ext cx="982662" cy="0"/>
          </a:xfrm>
          <a:prstGeom prst="rect">
            <a:avLst/>
          </a:prstGeom>
          <a:solidFill>
            <a:srgbClr val="F79646"/>
          </a:solidFill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 eaLnBrk="1" hangingPunct="1"/>
            <a:endParaRPr lang="en-US" altLang="en-US"/>
          </a:p>
        </p:txBody>
      </p:sp>
      <p:graphicFrame>
        <p:nvGraphicFramePr>
          <p:cNvPr id="10" name="Group 3"/>
          <p:cNvGraphicFramePr>
            <a:graphicFrameLocks noGrp="1"/>
          </p:cNvGraphicFramePr>
          <p:nvPr/>
        </p:nvGraphicFramePr>
        <p:xfrm>
          <a:off x="0" y="0"/>
          <a:ext cx="9144000" cy="1355742"/>
        </p:xfrm>
        <a:graphic>
          <a:graphicData uri="http://schemas.openxmlformats.org/drawingml/2006/table">
            <a:tbl>
              <a:tblPr/>
              <a:tblGrid>
                <a:gridCol w="1071563"/>
                <a:gridCol w="7843837"/>
                <a:gridCol w="228600"/>
              </a:tblGrid>
              <a:tr h="380643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mbria" pitchFamily="18" charset="0"/>
                      </a:endParaRPr>
                    </a:p>
                  </a:txBody>
                  <a:tcPr marT="45678" marB="45678"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T="45678" marB="45678"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</a:tr>
              <a:tr h="517983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T="45678" marB="45678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" pitchFamily="18" charset="0"/>
                          <a:ea typeface="+mn-ea"/>
                          <a:cs typeface="+mn-cs"/>
                        </a:rPr>
                        <a:t>UNIVERSITY OF ENGINEERING &amp; MANAGEMENT, KOLKATA</a:t>
                      </a:r>
                    </a:p>
                  </a:txBody>
                  <a:tcPr marT="45678" marB="45678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T="45678" marB="45678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</a:tr>
              <a:tr h="45709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mbria" pitchFamily="18" charset="0"/>
                        <a:ea typeface="+mn-ea"/>
                        <a:cs typeface="+mn-cs"/>
                      </a:endParaRPr>
                    </a:p>
                  </a:txBody>
                  <a:tcPr marT="45678" marB="45678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7114" name="TextBox 7"/>
          <p:cNvSpPr txBox="1">
            <a:spLocks noChangeArrowheads="1"/>
          </p:cNvSpPr>
          <p:nvPr/>
        </p:nvSpPr>
        <p:spPr bwMode="auto">
          <a:xfrm>
            <a:off x="579438" y="1905000"/>
            <a:ext cx="8001000" cy="314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</p:txBody>
      </p:sp>
      <p:sp>
        <p:nvSpPr>
          <p:cNvPr id="47115" name="Content Placeholder 7"/>
          <p:cNvSpPr>
            <a:spLocks noGrp="1"/>
          </p:cNvSpPr>
          <p:nvPr>
            <p:ph idx="1"/>
          </p:nvPr>
        </p:nvSpPr>
        <p:spPr>
          <a:xfrm>
            <a:off x="381000" y="1600200"/>
            <a:ext cx="8229600" cy="4525963"/>
          </a:xfrm>
        </p:spPr>
        <p:txBody>
          <a:bodyPr/>
          <a:lstStyle/>
          <a:p>
            <a:pPr eaLnBrk="1" hangingPunct="1">
              <a:buFont typeface="Arial" charset="0"/>
              <a:buNone/>
            </a:pPr>
            <a:r>
              <a:rPr lang="en-US" b="1" smtClean="0">
                <a:solidFill>
                  <a:srgbClr val="00B050"/>
                </a:solidFill>
                <a:latin typeface="Cambria" pitchFamily="18" charset="0"/>
                <a:ea typeface="Cambria" pitchFamily="18" charset="0"/>
                <a:cs typeface="Cambria" pitchFamily="18" charset="0"/>
              </a:rPr>
              <a:t>Fraunhofer Diffraction at a Single Slit</a:t>
            </a:r>
          </a:p>
          <a:p>
            <a:pPr eaLnBrk="1" hangingPunct="1">
              <a:buFont typeface="Arial" charset="0"/>
              <a:buNone/>
            </a:pPr>
            <a:r>
              <a:rPr lang="en-IN" sz="1400" b="1" smtClean="0">
                <a:solidFill>
                  <a:srgbClr val="00B050"/>
                </a:solidFill>
                <a:latin typeface="Cambria" pitchFamily="18" charset="0"/>
                <a:ea typeface="Cambria" pitchFamily="18" charset="0"/>
                <a:cs typeface="Cambria" pitchFamily="18" charset="0"/>
              </a:rPr>
              <a:t> </a:t>
            </a:r>
            <a:r>
              <a:rPr lang="en-US" sz="1400" smtClean="0">
                <a:latin typeface="Cambria" pitchFamily="18" charset="0"/>
                <a:ea typeface="Cambria" pitchFamily="18" charset="0"/>
                <a:cs typeface="Cambria" pitchFamily="18" charset="0"/>
              </a:rPr>
              <a:t>Let us consider a slit be rectangular aperture</a:t>
            </a:r>
          </a:p>
          <a:p>
            <a:pPr eaLnBrk="1" hangingPunct="1">
              <a:buFont typeface="Arial" charset="0"/>
              <a:buNone/>
            </a:pPr>
            <a:r>
              <a:rPr lang="en-US" sz="1400" smtClean="0">
                <a:latin typeface="Cambria" pitchFamily="18" charset="0"/>
                <a:ea typeface="Cambria" pitchFamily="18" charset="0"/>
                <a:cs typeface="Cambria" pitchFamily="18" charset="0"/>
              </a:rPr>
              <a:t>whose length is large as compared to its</a:t>
            </a:r>
          </a:p>
          <a:p>
            <a:pPr eaLnBrk="1" hangingPunct="1">
              <a:buFont typeface="Arial" charset="0"/>
              <a:buNone/>
            </a:pPr>
            <a:r>
              <a:rPr lang="en-US" sz="1400" smtClean="0">
                <a:latin typeface="Cambria" pitchFamily="18" charset="0"/>
                <a:ea typeface="Cambria" pitchFamily="18" charset="0"/>
                <a:cs typeface="Cambria" pitchFamily="18" charset="0"/>
              </a:rPr>
              <a:t>breath. Let a parallel beam of wavelength be</a:t>
            </a:r>
          </a:p>
          <a:p>
            <a:pPr eaLnBrk="1" hangingPunct="1">
              <a:buFont typeface="Arial" charset="0"/>
              <a:buNone/>
            </a:pPr>
            <a:r>
              <a:rPr lang="en-US" sz="1400" smtClean="0">
                <a:latin typeface="Cambria" pitchFamily="18" charset="0"/>
                <a:ea typeface="Cambria" pitchFamily="18" charset="0"/>
                <a:cs typeface="Cambria" pitchFamily="18" charset="0"/>
              </a:rPr>
              <a:t>incident normally upon a narrow slit of AB.</a:t>
            </a:r>
          </a:p>
          <a:p>
            <a:pPr eaLnBrk="1" hangingPunct="1">
              <a:buFont typeface="Arial" charset="0"/>
              <a:buNone/>
            </a:pPr>
            <a:r>
              <a:rPr lang="en-US" sz="1400" smtClean="0">
                <a:latin typeface="Cambria" pitchFamily="18" charset="0"/>
                <a:ea typeface="Cambria" pitchFamily="18" charset="0"/>
                <a:cs typeface="Cambria" pitchFamily="18" charset="0"/>
              </a:rPr>
              <a:t>And each point of AB send out secondary</a:t>
            </a:r>
          </a:p>
          <a:p>
            <a:pPr eaLnBrk="1" hangingPunct="1">
              <a:buFont typeface="Arial" charset="0"/>
              <a:buNone/>
            </a:pPr>
            <a:r>
              <a:rPr lang="en-US" sz="1400" smtClean="0">
                <a:latin typeface="Cambria" pitchFamily="18" charset="0"/>
                <a:ea typeface="Cambria" pitchFamily="18" charset="0"/>
                <a:cs typeface="Cambria" pitchFamily="18" charset="0"/>
              </a:rPr>
              <a:t>wavelets is all direction. The rays proceeding</a:t>
            </a:r>
          </a:p>
          <a:p>
            <a:pPr eaLnBrk="1" hangingPunct="1">
              <a:buFont typeface="Arial" charset="0"/>
              <a:buNone/>
            </a:pPr>
            <a:r>
              <a:rPr lang="en-US" sz="1400" smtClean="0">
                <a:latin typeface="Cambria" pitchFamily="18" charset="0"/>
                <a:ea typeface="Cambria" pitchFamily="18" charset="0"/>
                <a:cs typeface="Cambria" pitchFamily="18" charset="0"/>
              </a:rPr>
              <a:t>in the same direction as the incident rays are</a:t>
            </a:r>
          </a:p>
          <a:p>
            <a:pPr eaLnBrk="1" hangingPunct="1">
              <a:buFont typeface="Arial" charset="0"/>
              <a:buNone/>
            </a:pPr>
            <a:r>
              <a:rPr lang="en-US" sz="1400" smtClean="0">
                <a:latin typeface="Cambria" pitchFamily="18" charset="0"/>
                <a:ea typeface="Cambria" pitchFamily="18" charset="0"/>
                <a:cs typeface="Cambria" pitchFamily="18" charset="0"/>
              </a:rPr>
              <a:t>focused at point O and which are diffracted at</a:t>
            </a:r>
          </a:p>
          <a:p>
            <a:pPr eaLnBrk="1" hangingPunct="1">
              <a:buFont typeface="Arial" charset="0"/>
              <a:buNone/>
            </a:pPr>
            <a:r>
              <a:rPr lang="en-US" sz="1400" smtClean="0">
                <a:latin typeface="Cambria" pitchFamily="18" charset="0"/>
                <a:ea typeface="Cambria" pitchFamily="18" charset="0"/>
                <a:cs typeface="Cambria" pitchFamily="18" charset="0"/>
              </a:rPr>
              <a:t>angle θ are focused at point B. The width of</a:t>
            </a:r>
          </a:p>
          <a:p>
            <a:pPr eaLnBrk="1" hangingPunct="1">
              <a:buFont typeface="Arial" charset="0"/>
              <a:buNone/>
            </a:pPr>
            <a:r>
              <a:rPr lang="en-US" sz="1400" smtClean="0">
                <a:latin typeface="Cambria" pitchFamily="18" charset="0"/>
                <a:ea typeface="Cambria" pitchFamily="18" charset="0"/>
                <a:cs typeface="Cambria" pitchFamily="18" charset="0"/>
              </a:rPr>
              <a:t>slit AB is small a.</a:t>
            </a:r>
          </a:p>
          <a:p>
            <a:pPr eaLnBrk="1" hangingPunct="1">
              <a:buFont typeface="Arial" charset="0"/>
              <a:buNone/>
            </a:pPr>
            <a:r>
              <a:rPr lang="en-US" sz="1400" smtClean="0">
                <a:latin typeface="Cambria" pitchFamily="18" charset="0"/>
                <a:ea typeface="Cambria" pitchFamily="18" charset="0"/>
                <a:cs typeface="Cambria" pitchFamily="18" charset="0"/>
              </a:rPr>
              <a:t>The path difference between AP and BP is</a:t>
            </a:r>
          </a:p>
          <a:p>
            <a:pPr eaLnBrk="1" hangingPunct="1">
              <a:buFont typeface="Arial" charset="0"/>
              <a:buNone/>
            </a:pPr>
            <a:r>
              <a:rPr lang="en-US" sz="1400" smtClean="0">
                <a:latin typeface="Cambria" pitchFamily="18" charset="0"/>
                <a:ea typeface="Cambria" pitchFamily="18" charset="0"/>
                <a:cs typeface="Cambria" pitchFamily="18" charset="0"/>
              </a:rPr>
              <a:t>calculated by draw a perpendicular BK.</a:t>
            </a:r>
            <a:endParaRPr lang="en-US" sz="1400" b="1" smtClean="0">
              <a:solidFill>
                <a:srgbClr val="00B050"/>
              </a:solidFill>
              <a:latin typeface="Cambria" pitchFamily="18" charset="0"/>
              <a:ea typeface="Cambria" pitchFamily="18" charset="0"/>
              <a:cs typeface="Cambria" pitchFamily="18" charset="0"/>
            </a:endParaRPr>
          </a:p>
        </p:txBody>
      </p:sp>
      <p:sp>
        <p:nvSpPr>
          <p:cNvPr id="308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EB6B38E-012B-4BD6-BFBE-A8CD57353057}" type="slidenum">
              <a:rPr lang="en-US" altLang="en-US"/>
              <a:pPr>
                <a:defRPr/>
              </a:pPr>
              <a:t>49</a:t>
            </a:fld>
            <a:endParaRPr lang="en-US" altLang="en-US"/>
          </a:p>
        </p:txBody>
      </p:sp>
      <p:pic>
        <p:nvPicPr>
          <p:cNvPr id="47117" name="Picture 6" descr="C:\Users\UEM\Desktop\UEM_New_Logo_05-04-2018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" y="152400"/>
            <a:ext cx="1262063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7118" name="Picture 8" descr="6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038600" y="2133600"/>
            <a:ext cx="4564063" cy="4198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7119" name="Picture 10" descr="7.JP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57200" y="5260975"/>
            <a:ext cx="3429000" cy="1597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4D57927-1DF5-481A-A2EF-76DA789925DC}" type="slidenum">
              <a:rPr lang="en-US" altLang="en-US" smtClean="0"/>
              <a:pPr>
                <a:defRPr/>
              </a:pPr>
              <a:t>5</a:t>
            </a:fld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D3CD611-D227-455F-8F69-97ED77FB3F5F}" type="slidenum">
              <a:rPr lang="en-US" altLang="en-US" smtClean="0"/>
              <a:pPr>
                <a:defRPr/>
              </a:pPr>
              <a:t>50</a:t>
            </a:fld>
            <a:endParaRPr lang="en-US" altLang="en-US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D3CD611-D227-455F-8F69-97ED77FB3F5F}" type="slidenum">
              <a:rPr lang="en-US" altLang="en-US" smtClean="0"/>
              <a:pPr>
                <a:defRPr/>
              </a:pPr>
              <a:t>51</a:t>
            </a:fld>
            <a:endParaRPr lang="en-US" altLang="en-US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D3CD611-D227-455F-8F69-97ED77FB3F5F}" type="slidenum">
              <a:rPr lang="en-US" altLang="en-US" smtClean="0"/>
              <a:pPr>
                <a:defRPr/>
              </a:pPr>
              <a:t>52</a:t>
            </a:fld>
            <a:endParaRPr lang="en-US" altLang="en-US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D3CD611-D227-455F-8F69-97ED77FB3F5F}" type="slidenum">
              <a:rPr lang="en-US" altLang="en-US" smtClean="0"/>
              <a:pPr>
                <a:defRPr/>
              </a:pPr>
              <a:t>53</a:t>
            </a:fld>
            <a:endParaRPr lang="en-US" altLang="en-US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ChangeArrowheads="1"/>
          </p:cNvSpPr>
          <p:nvPr/>
        </p:nvSpPr>
        <p:spPr bwMode="auto">
          <a:xfrm>
            <a:off x="579438" y="2120900"/>
            <a:ext cx="982662" cy="0"/>
          </a:xfrm>
          <a:prstGeom prst="rect">
            <a:avLst/>
          </a:prstGeom>
          <a:solidFill>
            <a:srgbClr val="F79646"/>
          </a:solidFill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 eaLnBrk="1" hangingPunct="1"/>
            <a:endParaRPr lang="en-US" altLang="en-US"/>
          </a:p>
        </p:txBody>
      </p:sp>
      <p:graphicFrame>
        <p:nvGraphicFramePr>
          <p:cNvPr id="10" name="Group 3"/>
          <p:cNvGraphicFramePr>
            <a:graphicFrameLocks noGrp="1"/>
          </p:cNvGraphicFramePr>
          <p:nvPr/>
        </p:nvGraphicFramePr>
        <p:xfrm>
          <a:off x="0" y="0"/>
          <a:ext cx="9144000" cy="1355742"/>
        </p:xfrm>
        <a:graphic>
          <a:graphicData uri="http://schemas.openxmlformats.org/drawingml/2006/table">
            <a:tbl>
              <a:tblPr/>
              <a:tblGrid>
                <a:gridCol w="1071563"/>
                <a:gridCol w="7843837"/>
                <a:gridCol w="228600"/>
              </a:tblGrid>
              <a:tr h="380643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mbria" pitchFamily="18" charset="0"/>
                      </a:endParaRPr>
                    </a:p>
                  </a:txBody>
                  <a:tcPr marT="45678" marB="45678"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T="45678" marB="45678"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</a:tr>
              <a:tr h="517983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T="45678" marB="45678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" pitchFamily="18" charset="0"/>
                          <a:ea typeface="+mn-ea"/>
                          <a:cs typeface="+mn-cs"/>
                        </a:rPr>
                        <a:t>UNIVERSITY OF ENGINEERING &amp; MANAGEMENT, KOLKATA</a:t>
                      </a:r>
                    </a:p>
                  </a:txBody>
                  <a:tcPr marT="45678" marB="45678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T="45678" marB="45678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</a:tr>
              <a:tr h="45709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mbria" pitchFamily="18" charset="0"/>
                        <a:ea typeface="+mn-ea"/>
                        <a:cs typeface="+mn-cs"/>
                      </a:endParaRPr>
                    </a:p>
                  </a:txBody>
                  <a:tcPr marT="45678" marB="45678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8138" name="TextBox 7"/>
          <p:cNvSpPr txBox="1">
            <a:spLocks noChangeArrowheads="1"/>
          </p:cNvSpPr>
          <p:nvPr/>
        </p:nvSpPr>
        <p:spPr bwMode="auto">
          <a:xfrm>
            <a:off x="579438" y="1905000"/>
            <a:ext cx="8001000" cy="314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</p:txBody>
      </p:sp>
      <p:sp>
        <p:nvSpPr>
          <p:cNvPr id="308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2F861F2-18F0-405C-B767-2D71327B1279}" type="slidenum">
              <a:rPr lang="en-US" altLang="en-US"/>
              <a:pPr>
                <a:defRPr/>
              </a:pPr>
              <a:t>54</a:t>
            </a:fld>
            <a:endParaRPr lang="en-US" altLang="en-US"/>
          </a:p>
        </p:txBody>
      </p:sp>
      <p:pic>
        <p:nvPicPr>
          <p:cNvPr id="48140" name="Picture 6" descr="C:\Users\UEM\Desktop\UEM_New_Logo_05-04-2018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" y="152400"/>
            <a:ext cx="1262063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8141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295400"/>
            <a:ext cx="9253538" cy="556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ChangeArrowheads="1"/>
          </p:cNvSpPr>
          <p:nvPr/>
        </p:nvSpPr>
        <p:spPr bwMode="auto">
          <a:xfrm>
            <a:off x="579438" y="2120900"/>
            <a:ext cx="982662" cy="0"/>
          </a:xfrm>
          <a:prstGeom prst="rect">
            <a:avLst/>
          </a:prstGeom>
          <a:solidFill>
            <a:srgbClr val="F79646"/>
          </a:solidFill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 eaLnBrk="1" hangingPunct="1"/>
            <a:endParaRPr lang="en-US" altLang="en-US"/>
          </a:p>
        </p:txBody>
      </p:sp>
      <p:graphicFrame>
        <p:nvGraphicFramePr>
          <p:cNvPr id="10" name="Group 3"/>
          <p:cNvGraphicFramePr>
            <a:graphicFrameLocks noGrp="1"/>
          </p:cNvGraphicFramePr>
          <p:nvPr/>
        </p:nvGraphicFramePr>
        <p:xfrm>
          <a:off x="0" y="0"/>
          <a:ext cx="9144000" cy="1355742"/>
        </p:xfrm>
        <a:graphic>
          <a:graphicData uri="http://schemas.openxmlformats.org/drawingml/2006/table">
            <a:tbl>
              <a:tblPr/>
              <a:tblGrid>
                <a:gridCol w="1071563"/>
                <a:gridCol w="7843837"/>
                <a:gridCol w="228600"/>
              </a:tblGrid>
              <a:tr h="380643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mbria" pitchFamily="18" charset="0"/>
                      </a:endParaRPr>
                    </a:p>
                  </a:txBody>
                  <a:tcPr marT="45678" marB="45678"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T="45678" marB="45678"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</a:tr>
              <a:tr h="517983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T="45678" marB="45678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" pitchFamily="18" charset="0"/>
                          <a:ea typeface="+mn-ea"/>
                          <a:cs typeface="+mn-cs"/>
                        </a:rPr>
                        <a:t>UNIVERSITY OF ENGINEERING &amp; MANAGEMENT, KOLKATA</a:t>
                      </a:r>
                    </a:p>
                  </a:txBody>
                  <a:tcPr marT="45678" marB="45678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T="45678" marB="45678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</a:tr>
              <a:tr h="45709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mbria" pitchFamily="18" charset="0"/>
                        <a:ea typeface="+mn-ea"/>
                        <a:cs typeface="+mn-cs"/>
                      </a:endParaRPr>
                    </a:p>
                  </a:txBody>
                  <a:tcPr marT="45678" marB="45678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0186" name="TextBox 7"/>
          <p:cNvSpPr txBox="1">
            <a:spLocks noChangeArrowheads="1"/>
          </p:cNvSpPr>
          <p:nvPr/>
        </p:nvSpPr>
        <p:spPr bwMode="auto">
          <a:xfrm>
            <a:off x="579438" y="1905000"/>
            <a:ext cx="8001000" cy="314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</p:txBody>
      </p:sp>
      <p:sp>
        <p:nvSpPr>
          <p:cNvPr id="308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AB0CCFA-A334-4244-8041-F348ABC493F0}" type="slidenum">
              <a:rPr lang="en-US" altLang="en-US"/>
              <a:pPr>
                <a:defRPr/>
              </a:pPr>
              <a:t>55</a:t>
            </a:fld>
            <a:endParaRPr lang="en-US" altLang="en-US"/>
          </a:p>
        </p:txBody>
      </p:sp>
      <p:pic>
        <p:nvPicPr>
          <p:cNvPr id="50188" name="Picture 6" descr="C:\Users\UEM\Desktop\UEM_New_Logo_05-04-2018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" y="152400"/>
            <a:ext cx="1262063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0189" name="Picture 1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295400"/>
            <a:ext cx="9144000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ChangeArrowheads="1"/>
          </p:cNvSpPr>
          <p:nvPr/>
        </p:nvSpPr>
        <p:spPr bwMode="auto">
          <a:xfrm>
            <a:off x="579438" y="2120900"/>
            <a:ext cx="982662" cy="0"/>
          </a:xfrm>
          <a:prstGeom prst="rect">
            <a:avLst/>
          </a:prstGeom>
          <a:solidFill>
            <a:srgbClr val="F79646"/>
          </a:solidFill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 eaLnBrk="1" hangingPunct="1"/>
            <a:endParaRPr lang="en-US" altLang="en-US"/>
          </a:p>
        </p:txBody>
      </p:sp>
      <p:graphicFrame>
        <p:nvGraphicFramePr>
          <p:cNvPr id="10" name="Group 3"/>
          <p:cNvGraphicFramePr>
            <a:graphicFrameLocks noGrp="1"/>
          </p:cNvGraphicFramePr>
          <p:nvPr/>
        </p:nvGraphicFramePr>
        <p:xfrm>
          <a:off x="0" y="0"/>
          <a:ext cx="9144000" cy="1355742"/>
        </p:xfrm>
        <a:graphic>
          <a:graphicData uri="http://schemas.openxmlformats.org/drawingml/2006/table">
            <a:tbl>
              <a:tblPr/>
              <a:tblGrid>
                <a:gridCol w="1071563"/>
                <a:gridCol w="7843837"/>
                <a:gridCol w="228600"/>
              </a:tblGrid>
              <a:tr h="380643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mbria" pitchFamily="18" charset="0"/>
                      </a:endParaRPr>
                    </a:p>
                  </a:txBody>
                  <a:tcPr marT="45678" marB="45678"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T="45678" marB="45678"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</a:tr>
              <a:tr h="517983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T="45678" marB="45678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" pitchFamily="18" charset="0"/>
                          <a:ea typeface="+mn-ea"/>
                          <a:cs typeface="+mn-cs"/>
                        </a:rPr>
                        <a:t>UNIVERSITY OF ENGINEERING &amp; MANAGEMENT, KOLKATA</a:t>
                      </a:r>
                    </a:p>
                  </a:txBody>
                  <a:tcPr marT="45678" marB="45678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T="45678" marB="45678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</a:tr>
              <a:tr h="45709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mbria" pitchFamily="18" charset="0"/>
                        <a:ea typeface="+mn-ea"/>
                        <a:cs typeface="+mn-cs"/>
                      </a:endParaRPr>
                    </a:p>
                  </a:txBody>
                  <a:tcPr marT="45678" marB="45678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9162" name="TextBox 7"/>
          <p:cNvSpPr txBox="1">
            <a:spLocks noChangeArrowheads="1"/>
          </p:cNvSpPr>
          <p:nvPr/>
        </p:nvSpPr>
        <p:spPr bwMode="auto">
          <a:xfrm>
            <a:off x="579438" y="1905000"/>
            <a:ext cx="8001000" cy="314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</p:txBody>
      </p:sp>
      <p:sp>
        <p:nvSpPr>
          <p:cNvPr id="308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18D05C3-8082-4228-9A66-3B40028E26BA}" type="slidenum">
              <a:rPr lang="en-US" altLang="en-US"/>
              <a:pPr>
                <a:defRPr/>
              </a:pPr>
              <a:t>56</a:t>
            </a:fld>
            <a:endParaRPr lang="en-US" altLang="en-US"/>
          </a:p>
        </p:txBody>
      </p:sp>
      <p:pic>
        <p:nvPicPr>
          <p:cNvPr id="49164" name="Picture 6" descr="C:\Users\UEM\Desktop\UEM_New_Logo_05-04-2018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" y="152400"/>
            <a:ext cx="1262063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9165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295400"/>
            <a:ext cx="9144000" cy="556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ChangeArrowheads="1"/>
          </p:cNvSpPr>
          <p:nvPr/>
        </p:nvSpPr>
        <p:spPr bwMode="auto">
          <a:xfrm>
            <a:off x="579438" y="2120900"/>
            <a:ext cx="982662" cy="0"/>
          </a:xfrm>
          <a:prstGeom prst="rect">
            <a:avLst/>
          </a:prstGeom>
          <a:solidFill>
            <a:srgbClr val="F79646"/>
          </a:solidFill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 eaLnBrk="1" hangingPunct="1"/>
            <a:endParaRPr lang="en-US" altLang="en-US"/>
          </a:p>
        </p:txBody>
      </p:sp>
      <p:graphicFrame>
        <p:nvGraphicFramePr>
          <p:cNvPr id="10" name="Group 3"/>
          <p:cNvGraphicFramePr>
            <a:graphicFrameLocks noGrp="1"/>
          </p:cNvGraphicFramePr>
          <p:nvPr/>
        </p:nvGraphicFramePr>
        <p:xfrm>
          <a:off x="0" y="0"/>
          <a:ext cx="9144000" cy="1355742"/>
        </p:xfrm>
        <a:graphic>
          <a:graphicData uri="http://schemas.openxmlformats.org/drawingml/2006/table">
            <a:tbl>
              <a:tblPr/>
              <a:tblGrid>
                <a:gridCol w="1071563"/>
                <a:gridCol w="7843837"/>
                <a:gridCol w="228600"/>
              </a:tblGrid>
              <a:tr h="380643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mbria" pitchFamily="18" charset="0"/>
                      </a:endParaRPr>
                    </a:p>
                  </a:txBody>
                  <a:tcPr marT="45678" marB="45678"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T="45678" marB="45678"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</a:tr>
              <a:tr h="517983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T="45678" marB="45678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" pitchFamily="18" charset="0"/>
                          <a:ea typeface="+mn-ea"/>
                          <a:cs typeface="+mn-cs"/>
                        </a:rPr>
                        <a:t>UNIVERSITY OF ENGINEERING &amp; MANAGEMENT, KOLKATA</a:t>
                      </a:r>
                    </a:p>
                  </a:txBody>
                  <a:tcPr marT="45678" marB="45678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T="45678" marB="45678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</a:tr>
              <a:tr h="45709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mbria" pitchFamily="18" charset="0"/>
                        <a:ea typeface="+mn-ea"/>
                        <a:cs typeface="+mn-cs"/>
                      </a:endParaRPr>
                    </a:p>
                  </a:txBody>
                  <a:tcPr marT="45678" marB="45678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1210" name="TextBox 7"/>
          <p:cNvSpPr txBox="1">
            <a:spLocks noChangeArrowheads="1"/>
          </p:cNvSpPr>
          <p:nvPr/>
        </p:nvSpPr>
        <p:spPr bwMode="auto">
          <a:xfrm>
            <a:off x="579438" y="1905000"/>
            <a:ext cx="8001000" cy="314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</p:txBody>
      </p:sp>
      <p:sp>
        <p:nvSpPr>
          <p:cNvPr id="308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8EBF51D-8445-4F01-B3B1-7814B9FAA5BA}" type="slidenum">
              <a:rPr lang="en-US" altLang="en-US"/>
              <a:pPr>
                <a:defRPr/>
              </a:pPr>
              <a:t>57</a:t>
            </a:fld>
            <a:endParaRPr lang="en-US" altLang="en-US"/>
          </a:p>
        </p:txBody>
      </p:sp>
      <p:pic>
        <p:nvPicPr>
          <p:cNvPr id="51212" name="Picture 6" descr="C:\Users\UEM\Desktop\UEM_New_Logo_05-04-2018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" y="152400"/>
            <a:ext cx="1262063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13" name="Picture 1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331913"/>
            <a:ext cx="9144000" cy="5526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D3CD611-D227-455F-8F69-97ED77FB3F5F}" type="slidenum">
              <a:rPr lang="en-US" altLang="en-US" smtClean="0"/>
              <a:pPr>
                <a:defRPr/>
              </a:pPr>
              <a:t>58</a:t>
            </a:fld>
            <a:endParaRPr lang="en-US" altLang="en-US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ChangeArrowheads="1"/>
          </p:cNvSpPr>
          <p:nvPr/>
        </p:nvSpPr>
        <p:spPr bwMode="auto">
          <a:xfrm>
            <a:off x="579438" y="2120900"/>
            <a:ext cx="982662" cy="0"/>
          </a:xfrm>
          <a:prstGeom prst="rect">
            <a:avLst/>
          </a:prstGeom>
          <a:solidFill>
            <a:srgbClr val="F79646"/>
          </a:solidFill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 eaLnBrk="1" hangingPunct="1"/>
            <a:endParaRPr lang="en-US" altLang="en-US"/>
          </a:p>
        </p:txBody>
      </p:sp>
      <p:graphicFrame>
        <p:nvGraphicFramePr>
          <p:cNvPr id="10" name="Group 3"/>
          <p:cNvGraphicFramePr>
            <a:graphicFrameLocks noGrp="1"/>
          </p:cNvGraphicFramePr>
          <p:nvPr/>
        </p:nvGraphicFramePr>
        <p:xfrm>
          <a:off x="0" y="0"/>
          <a:ext cx="9144000" cy="1355742"/>
        </p:xfrm>
        <a:graphic>
          <a:graphicData uri="http://schemas.openxmlformats.org/drawingml/2006/table">
            <a:tbl>
              <a:tblPr/>
              <a:tblGrid>
                <a:gridCol w="1071563"/>
                <a:gridCol w="7843837"/>
                <a:gridCol w="228600"/>
              </a:tblGrid>
              <a:tr h="380643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mbria" pitchFamily="18" charset="0"/>
                      </a:endParaRPr>
                    </a:p>
                  </a:txBody>
                  <a:tcPr marT="45678" marB="45678"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T="45678" marB="45678"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</a:tr>
              <a:tr h="517983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T="45678" marB="45678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" pitchFamily="18" charset="0"/>
                          <a:ea typeface="+mn-ea"/>
                          <a:cs typeface="+mn-cs"/>
                        </a:rPr>
                        <a:t>UNIVERSITY OF ENGINEERING &amp; MANAGEMENT, KOLKATA</a:t>
                      </a:r>
                    </a:p>
                  </a:txBody>
                  <a:tcPr marT="45678" marB="45678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T="45678" marB="45678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</a:tr>
              <a:tr h="45709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mbria" pitchFamily="18" charset="0"/>
                        <a:ea typeface="+mn-ea"/>
                        <a:cs typeface="+mn-cs"/>
                      </a:endParaRPr>
                    </a:p>
                  </a:txBody>
                  <a:tcPr marT="45678" marB="45678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2234" name="TextBox 7"/>
          <p:cNvSpPr txBox="1">
            <a:spLocks noChangeArrowheads="1"/>
          </p:cNvSpPr>
          <p:nvPr/>
        </p:nvSpPr>
        <p:spPr bwMode="auto">
          <a:xfrm>
            <a:off x="579438" y="1905000"/>
            <a:ext cx="8001000" cy="314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</p:txBody>
      </p:sp>
      <p:sp>
        <p:nvSpPr>
          <p:cNvPr id="308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5253FF2-23A1-42E0-94E8-0766A701C143}" type="slidenum">
              <a:rPr lang="en-US" altLang="en-US"/>
              <a:pPr>
                <a:defRPr/>
              </a:pPr>
              <a:t>59</a:t>
            </a:fld>
            <a:endParaRPr lang="en-US" altLang="en-US"/>
          </a:p>
        </p:txBody>
      </p:sp>
      <p:pic>
        <p:nvPicPr>
          <p:cNvPr id="52236" name="Picture 6" descr="C:\Users\UEM\Desktop\UEM_New_Logo_05-04-2018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" y="152400"/>
            <a:ext cx="1262063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2237" name="Picture 1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295400"/>
            <a:ext cx="9144000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4D57927-1DF5-481A-A2EF-76DA789925DC}" type="slidenum">
              <a:rPr lang="en-US" altLang="en-US" smtClean="0"/>
              <a:pPr>
                <a:defRPr/>
              </a:pPr>
              <a:t>6</a:t>
            </a:fld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Double </a:t>
            </a:r>
            <a:r>
              <a:rPr lang="en-US" smtClean="0"/>
              <a:t>Slit Diffraction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D3CD611-D227-455F-8F69-97ED77FB3F5F}" type="slidenum">
              <a:rPr lang="en-US" altLang="en-US" smtClean="0"/>
              <a:pPr>
                <a:defRPr/>
              </a:pPr>
              <a:t>60</a:t>
            </a:fld>
            <a:endParaRPr lang="en-US" altLang="en-US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D3CD611-D227-455F-8F69-97ED77FB3F5F}" type="slidenum">
              <a:rPr lang="en-US" altLang="en-US" smtClean="0"/>
              <a:pPr>
                <a:defRPr/>
              </a:pPr>
              <a:t>61</a:t>
            </a:fld>
            <a:endParaRPr lang="en-US" altLang="en-US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D3CD611-D227-455F-8F69-97ED77FB3F5F}" type="slidenum">
              <a:rPr lang="en-US" altLang="en-US" smtClean="0"/>
              <a:pPr>
                <a:defRPr/>
              </a:pPr>
              <a:t>62</a:t>
            </a:fld>
            <a:endParaRPr lang="en-US" altLang="en-US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D3CD611-D227-455F-8F69-97ED77FB3F5F}" type="slidenum">
              <a:rPr lang="en-US" altLang="en-US" smtClean="0"/>
              <a:pPr>
                <a:defRPr/>
              </a:pPr>
              <a:t>63</a:t>
            </a:fld>
            <a:endParaRPr lang="en-US" altLang="en-US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Please Solve 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Find the missing orders for a double slit </a:t>
            </a:r>
            <a:r>
              <a:rPr lang="en-US" dirty="0" err="1" smtClean="0"/>
              <a:t>Fraunhofer</a:t>
            </a:r>
            <a:r>
              <a:rPr lang="en-US" dirty="0" smtClean="0"/>
              <a:t> pattern if the width of each slit is 0.15mm and they are separated by </a:t>
            </a:r>
            <a:r>
              <a:rPr lang="en-US" smtClean="0"/>
              <a:t>a distance of 0.60mm.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D3CD611-D227-455F-8F69-97ED77FB3F5F}" type="slidenum">
              <a:rPr lang="en-US" altLang="en-US" smtClean="0"/>
              <a:pPr>
                <a:defRPr/>
              </a:pPr>
              <a:t>64</a:t>
            </a:fld>
            <a:endParaRPr lang="en-US" altLang="en-US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ChangeArrowheads="1"/>
          </p:cNvSpPr>
          <p:nvPr/>
        </p:nvSpPr>
        <p:spPr bwMode="auto">
          <a:xfrm>
            <a:off x="579438" y="2120900"/>
            <a:ext cx="982662" cy="0"/>
          </a:xfrm>
          <a:prstGeom prst="rect">
            <a:avLst/>
          </a:prstGeom>
          <a:solidFill>
            <a:srgbClr val="F79646"/>
          </a:solidFill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 eaLnBrk="1" hangingPunct="1"/>
            <a:endParaRPr lang="en-US" altLang="en-US"/>
          </a:p>
        </p:txBody>
      </p:sp>
      <p:graphicFrame>
        <p:nvGraphicFramePr>
          <p:cNvPr id="10" name="Group 3"/>
          <p:cNvGraphicFramePr>
            <a:graphicFrameLocks noGrp="1"/>
          </p:cNvGraphicFramePr>
          <p:nvPr/>
        </p:nvGraphicFramePr>
        <p:xfrm>
          <a:off x="0" y="0"/>
          <a:ext cx="9144000" cy="1355742"/>
        </p:xfrm>
        <a:graphic>
          <a:graphicData uri="http://schemas.openxmlformats.org/drawingml/2006/table">
            <a:tbl>
              <a:tblPr/>
              <a:tblGrid>
                <a:gridCol w="1071563"/>
                <a:gridCol w="7843837"/>
                <a:gridCol w="228600"/>
              </a:tblGrid>
              <a:tr h="380643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mbria" pitchFamily="18" charset="0"/>
                      </a:endParaRPr>
                    </a:p>
                  </a:txBody>
                  <a:tcPr marT="45678" marB="45678"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T="45678" marB="45678"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</a:tr>
              <a:tr h="517983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T="45678" marB="45678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" pitchFamily="18" charset="0"/>
                          <a:ea typeface="+mn-ea"/>
                          <a:cs typeface="+mn-cs"/>
                        </a:rPr>
                        <a:t>UNIVERSITY OF ENGINEERING &amp; MANAGEMENT, KOLKATA</a:t>
                      </a:r>
                    </a:p>
                  </a:txBody>
                  <a:tcPr marT="45678" marB="45678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T="45678" marB="45678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</a:tr>
              <a:tr h="45709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mbria" pitchFamily="18" charset="0"/>
                        <a:ea typeface="+mn-ea"/>
                        <a:cs typeface="+mn-cs"/>
                      </a:endParaRPr>
                    </a:p>
                  </a:txBody>
                  <a:tcPr marT="45678" marB="45678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3258" name="TextBox 7"/>
          <p:cNvSpPr txBox="1">
            <a:spLocks noChangeArrowheads="1"/>
          </p:cNvSpPr>
          <p:nvPr/>
        </p:nvSpPr>
        <p:spPr bwMode="auto">
          <a:xfrm>
            <a:off x="579438" y="1905000"/>
            <a:ext cx="8001000" cy="314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</p:txBody>
      </p:sp>
      <p:sp>
        <p:nvSpPr>
          <p:cNvPr id="53259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charset="0"/>
              <a:buAutoNum type="arabicPeriod"/>
            </a:pPr>
            <a:r>
              <a:rPr lang="en-US" sz="2000" smtClean="0">
                <a:solidFill>
                  <a:srgbClr val="0000FF"/>
                </a:solidFill>
              </a:rPr>
              <a:t>What changes are observed in a diffraction pattern if the whole apparatus is immersed in water?</a:t>
            </a:r>
            <a:r>
              <a:rPr lang="en-US" sz="2000" smtClean="0"/>
              <a:t/>
            </a:r>
            <a:br>
              <a:rPr lang="en-US" sz="2000" smtClean="0"/>
            </a:br>
            <a:r>
              <a:rPr lang="en-US" sz="2000" smtClean="0">
                <a:solidFill>
                  <a:srgbClr val="3C7937"/>
                </a:solidFill>
              </a:rPr>
              <a:t>a) The Wavelength of light increases</a:t>
            </a:r>
            <a:br>
              <a:rPr lang="en-US" sz="2000" smtClean="0">
                <a:solidFill>
                  <a:srgbClr val="3C7937"/>
                </a:solidFill>
              </a:rPr>
            </a:br>
            <a:r>
              <a:rPr lang="en-US" sz="2000" smtClean="0">
                <a:solidFill>
                  <a:srgbClr val="3C7937"/>
                </a:solidFill>
              </a:rPr>
              <a:t>b) Width of central maximum increases</a:t>
            </a:r>
            <a:br>
              <a:rPr lang="en-US" sz="2000" smtClean="0">
                <a:solidFill>
                  <a:srgbClr val="3C7937"/>
                </a:solidFill>
              </a:rPr>
            </a:br>
            <a:r>
              <a:rPr lang="en-US" sz="2000" smtClean="0">
                <a:solidFill>
                  <a:srgbClr val="3C7937"/>
                </a:solidFill>
              </a:rPr>
              <a:t>c) Width of central maximum decreases</a:t>
            </a:r>
            <a:br>
              <a:rPr lang="en-US" sz="2000" smtClean="0">
                <a:solidFill>
                  <a:srgbClr val="3C7937"/>
                </a:solidFill>
              </a:rPr>
            </a:br>
            <a:r>
              <a:rPr lang="en-US" sz="2000" smtClean="0">
                <a:solidFill>
                  <a:srgbClr val="3C7937"/>
                </a:solidFill>
              </a:rPr>
              <a:t>d) Frequency of light decreases</a:t>
            </a:r>
          </a:p>
          <a:p>
            <a:pPr marL="457200" indent="-457200">
              <a:buFont typeface="Arial" charset="0"/>
              <a:buAutoNum type="arabicPeriod"/>
            </a:pPr>
            <a:r>
              <a:rPr lang="en-US" sz="2000" smtClean="0">
                <a:solidFill>
                  <a:srgbClr val="0000FF"/>
                </a:solidFill>
              </a:rPr>
              <a:t>How shall a diffraction pattern change when white light is used instead of a monochromatic light?</a:t>
            </a:r>
            <a:r>
              <a:rPr lang="en-US" sz="2000" smtClean="0"/>
              <a:t/>
            </a:r>
            <a:br>
              <a:rPr lang="en-US" sz="2000" smtClean="0"/>
            </a:br>
            <a:r>
              <a:rPr lang="en-US" sz="2000" smtClean="0">
                <a:solidFill>
                  <a:srgbClr val="3C7937"/>
                </a:solidFill>
              </a:rPr>
              <a:t>a) The pattern will no longer be visible</a:t>
            </a:r>
            <a:br>
              <a:rPr lang="en-US" sz="2000" smtClean="0">
                <a:solidFill>
                  <a:srgbClr val="3C7937"/>
                </a:solidFill>
              </a:rPr>
            </a:br>
            <a:r>
              <a:rPr lang="en-US" sz="2000" smtClean="0">
                <a:solidFill>
                  <a:srgbClr val="3C7937"/>
                </a:solidFill>
              </a:rPr>
              <a:t>b) The shape of the pattern will change from hyperbolic to circular</a:t>
            </a:r>
            <a:br>
              <a:rPr lang="en-US" sz="2000" smtClean="0">
                <a:solidFill>
                  <a:srgbClr val="3C7937"/>
                </a:solidFill>
              </a:rPr>
            </a:br>
            <a:r>
              <a:rPr lang="en-US" sz="2000" smtClean="0">
                <a:solidFill>
                  <a:srgbClr val="3C7937"/>
                </a:solidFill>
              </a:rPr>
              <a:t>c) The colored pattern will be observed with a white bright fringe at the center</a:t>
            </a:r>
            <a:br>
              <a:rPr lang="en-US" sz="2000" smtClean="0">
                <a:solidFill>
                  <a:srgbClr val="3C7937"/>
                </a:solidFill>
              </a:rPr>
            </a:br>
            <a:r>
              <a:rPr lang="en-US" sz="2000" smtClean="0">
                <a:solidFill>
                  <a:srgbClr val="3C7937"/>
                </a:solidFill>
              </a:rPr>
              <a:t>d) The bright and dark fringes will change position</a:t>
            </a:r>
          </a:p>
        </p:txBody>
      </p:sp>
      <p:sp>
        <p:nvSpPr>
          <p:cNvPr id="308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C112CD3-614E-4BE6-B75A-105DEA675CE5}" type="slidenum">
              <a:rPr lang="en-US" altLang="en-US"/>
              <a:pPr>
                <a:defRPr/>
              </a:pPr>
              <a:t>65</a:t>
            </a:fld>
            <a:endParaRPr lang="en-US" altLang="en-US"/>
          </a:p>
        </p:txBody>
      </p:sp>
      <p:pic>
        <p:nvPicPr>
          <p:cNvPr id="53261" name="Picture 6" descr="C:\Users\UEM\Desktop\UEM_New_Logo_05-04-2018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" y="152400"/>
            <a:ext cx="1262063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ChangeArrowheads="1"/>
          </p:cNvSpPr>
          <p:nvPr/>
        </p:nvSpPr>
        <p:spPr bwMode="auto">
          <a:xfrm>
            <a:off x="579438" y="2120900"/>
            <a:ext cx="982662" cy="0"/>
          </a:xfrm>
          <a:prstGeom prst="rect">
            <a:avLst/>
          </a:prstGeom>
          <a:solidFill>
            <a:srgbClr val="F79646"/>
          </a:solidFill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 eaLnBrk="1" hangingPunct="1"/>
            <a:endParaRPr lang="en-US" altLang="en-US"/>
          </a:p>
        </p:txBody>
      </p:sp>
      <p:graphicFrame>
        <p:nvGraphicFramePr>
          <p:cNvPr id="10" name="Group 3"/>
          <p:cNvGraphicFramePr>
            <a:graphicFrameLocks noGrp="1"/>
          </p:cNvGraphicFramePr>
          <p:nvPr/>
        </p:nvGraphicFramePr>
        <p:xfrm>
          <a:off x="0" y="0"/>
          <a:ext cx="9144000" cy="1355742"/>
        </p:xfrm>
        <a:graphic>
          <a:graphicData uri="http://schemas.openxmlformats.org/drawingml/2006/table">
            <a:tbl>
              <a:tblPr/>
              <a:tblGrid>
                <a:gridCol w="1071563"/>
                <a:gridCol w="7843837"/>
                <a:gridCol w="228600"/>
              </a:tblGrid>
              <a:tr h="380643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mbria" pitchFamily="18" charset="0"/>
                      </a:endParaRPr>
                    </a:p>
                  </a:txBody>
                  <a:tcPr marT="45678" marB="45678"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T="45678" marB="45678"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</a:tr>
              <a:tr h="517983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T="45678" marB="45678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" pitchFamily="18" charset="0"/>
                          <a:ea typeface="+mn-ea"/>
                          <a:cs typeface="+mn-cs"/>
                        </a:rPr>
                        <a:t>UNIVERSITY OF ENGINEERING &amp; MANAGEMENT, KOLKATA</a:t>
                      </a:r>
                    </a:p>
                  </a:txBody>
                  <a:tcPr marT="45678" marB="45678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T="45678" marB="45678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</a:tr>
              <a:tr h="45709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mbria" pitchFamily="18" charset="0"/>
                        <a:ea typeface="+mn-ea"/>
                        <a:cs typeface="+mn-cs"/>
                      </a:endParaRPr>
                    </a:p>
                  </a:txBody>
                  <a:tcPr marT="45678" marB="45678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4282" name="TextBox 7"/>
          <p:cNvSpPr txBox="1">
            <a:spLocks noChangeArrowheads="1"/>
          </p:cNvSpPr>
          <p:nvPr/>
        </p:nvSpPr>
        <p:spPr bwMode="auto">
          <a:xfrm>
            <a:off x="579438" y="1905000"/>
            <a:ext cx="8001000" cy="314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</p:txBody>
      </p:sp>
      <p:sp>
        <p:nvSpPr>
          <p:cNvPr id="54283" name="Content Placeholder 7"/>
          <p:cNvSpPr>
            <a:spLocks noGrp="1"/>
          </p:cNvSpPr>
          <p:nvPr>
            <p:ph idx="1"/>
          </p:nvPr>
        </p:nvSpPr>
        <p:spPr>
          <a:xfrm>
            <a:off x="0" y="1295400"/>
            <a:ext cx="9144000" cy="5562600"/>
          </a:xfrm>
        </p:spPr>
        <p:txBody>
          <a:bodyPr/>
          <a:lstStyle/>
          <a:p>
            <a:pPr marL="457200" indent="-457200">
              <a:buFont typeface="Arial" charset="0"/>
              <a:buAutoNum type="arabicPeriod" startAt="3"/>
            </a:pPr>
            <a:r>
              <a:rPr lang="en-US" sz="2000" smtClean="0">
                <a:solidFill>
                  <a:srgbClr val="0000FF"/>
                </a:solidFill>
              </a:rPr>
              <a:t>What will be the angular separation of the first order fringe from the central maximum, when a light of wavelength 500 nm is diffracted at a slit of width 0.5 mm?</a:t>
            </a:r>
            <a:r>
              <a:rPr lang="en-US" sz="2000" smtClean="0"/>
              <a:t/>
            </a:r>
            <a:br>
              <a:rPr lang="en-US" sz="2000" smtClean="0"/>
            </a:br>
            <a:r>
              <a:rPr lang="en-US" sz="2000" smtClean="0">
                <a:solidFill>
                  <a:srgbClr val="00B050"/>
                </a:solidFill>
              </a:rPr>
              <a:t>a) 2.1 minute</a:t>
            </a:r>
            <a:br>
              <a:rPr lang="en-US" sz="2000" smtClean="0">
                <a:solidFill>
                  <a:srgbClr val="00B050"/>
                </a:solidFill>
              </a:rPr>
            </a:br>
            <a:r>
              <a:rPr lang="en-US" sz="2000" smtClean="0">
                <a:solidFill>
                  <a:srgbClr val="00B050"/>
                </a:solidFill>
              </a:rPr>
              <a:t>b) 3.4 minute</a:t>
            </a:r>
            <a:br>
              <a:rPr lang="en-US" sz="2000" smtClean="0">
                <a:solidFill>
                  <a:srgbClr val="00B050"/>
                </a:solidFill>
              </a:rPr>
            </a:br>
            <a:r>
              <a:rPr lang="en-US" sz="2000" smtClean="0">
                <a:solidFill>
                  <a:srgbClr val="00B050"/>
                </a:solidFill>
              </a:rPr>
              <a:t>c) 4.8 minute</a:t>
            </a:r>
            <a:br>
              <a:rPr lang="en-US" sz="2000" smtClean="0">
                <a:solidFill>
                  <a:srgbClr val="00B050"/>
                </a:solidFill>
              </a:rPr>
            </a:br>
            <a:r>
              <a:rPr lang="en-US" sz="2000" smtClean="0">
                <a:solidFill>
                  <a:srgbClr val="00B050"/>
                </a:solidFill>
              </a:rPr>
              <a:t>d) 5.6 minute</a:t>
            </a:r>
          </a:p>
          <a:p>
            <a:pPr marL="457200" indent="-457200">
              <a:buFont typeface="Arial" charset="0"/>
              <a:buAutoNum type="arabicPeriod" startAt="3"/>
            </a:pPr>
            <a:r>
              <a:rPr lang="en-US" sz="2000" smtClean="0">
                <a:solidFill>
                  <a:srgbClr val="0000FF"/>
                </a:solidFill>
              </a:rPr>
              <a:t> X-ray crystallography uses which characteristic of light?</a:t>
            </a:r>
            <a:r>
              <a:rPr lang="en-US" sz="2000" smtClean="0"/>
              <a:t/>
            </a:r>
            <a:br>
              <a:rPr lang="en-US" sz="2000" smtClean="0"/>
            </a:br>
            <a:r>
              <a:rPr lang="en-US" sz="2000" smtClean="0">
                <a:solidFill>
                  <a:srgbClr val="00B050"/>
                </a:solidFill>
              </a:rPr>
              <a:t>a) Polarization</a:t>
            </a:r>
            <a:br>
              <a:rPr lang="en-US" sz="2000" smtClean="0">
                <a:solidFill>
                  <a:srgbClr val="00B050"/>
                </a:solidFill>
              </a:rPr>
            </a:br>
            <a:r>
              <a:rPr lang="en-US" sz="2000" smtClean="0">
                <a:solidFill>
                  <a:srgbClr val="00B050"/>
                </a:solidFill>
              </a:rPr>
              <a:t>b) Interference</a:t>
            </a:r>
            <a:br>
              <a:rPr lang="en-US" sz="2000" smtClean="0">
                <a:solidFill>
                  <a:srgbClr val="00B050"/>
                </a:solidFill>
              </a:rPr>
            </a:br>
            <a:r>
              <a:rPr lang="en-US" sz="2000" smtClean="0">
                <a:solidFill>
                  <a:srgbClr val="00B050"/>
                </a:solidFill>
              </a:rPr>
              <a:t>c) Diffraction</a:t>
            </a:r>
            <a:br>
              <a:rPr lang="en-US" sz="2000" smtClean="0">
                <a:solidFill>
                  <a:srgbClr val="00B050"/>
                </a:solidFill>
              </a:rPr>
            </a:br>
            <a:r>
              <a:rPr lang="en-US" sz="2000" smtClean="0">
                <a:solidFill>
                  <a:srgbClr val="00B050"/>
                </a:solidFill>
              </a:rPr>
              <a:t>d) Coherency</a:t>
            </a:r>
          </a:p>
          <a:p>
            <a:pPr marL="457200" indent="-457200">
              <a:buFont typeface="Arial" charset="0"/>
              <a:buAutoNum type="arabicPeriod" startAt="3"/>
            </a:pPr>
            <a:r>
              <a:rPr lang="en-US" sz="2000" smtClean="0">
                <a:solidFill>
                  <a:srgbClr val="0000FF"/>
                </a:solidFill>
              </a:rPr>
              <a:t> Sound waves cannot be diffracted.</a:t>
            </a:r>
            <a:r>
              <a:rPr lang="en-US" sz="2000" smtClean="0"/>
              <a:t/>
            </a:r>
            <a:br>
              <a:rPr lang="en-US" sz="2000" smtClean="0"/>
            </a:br>
            <a:r>
              <a:rPr lang="en-US" sz="2000" smtClean="0">
                <a:solidFill>
                  <a:srgbClr val="00B050"/>
                </a:solidFill>
              </a:rPr>
              <a:t>a) True</a:t>
            </a:r>
            <a:br>
              <a:rPr lang="en-US" sz="2000" smtClean="0">
                <a:solidFill>
                  <a:srgbClr val="00B050"/>
                </a:solidFill>
              </a:rPr>
            </a:br>
            <a:r>
              <a:rPr lang="en-US" sz="2000" smtClean="0">
                <a:solidFill>
                  <a:srgbClr val="00B050"/>
                </a:solidFill>
              </a:rPr>
              <a:t>b) False</a:t>
            </a:r>
          </a:p>
        </p:txBody>
      </p:sp>
      <p:sp>
        <p:nvSpPr>
          <p:cNvPr id="308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AB94274-5CB1-4EB1-A7E2-FA08C018F584}" type="slidenum">
              <a:rPr lang="en-US" altLang="en-US"/>
              <a:pPr>
                <a:defRPr/>
              </a:pPr>
              <a:t>66</a:t>
            </a:fld>
            <a:endParaRPr lang="en-US" altLang="en-US"/>
          </a:p>
        </p:txBody>
      </p:sp>
      <p:pic>
        <p:nvPicPr>
          <p:cNvPr id="54285" name="Picture 6" descr="C:\Users\UEM\Desktop\UEM_New_Logo_05-04-2018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" y="152400"/>
            <a:ext cx="1262063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ChangeArrowheads="1"/>
          </p:cNvSpPr>
          <p:nvPr/>
        </p:nvSpPr>
        <p:spPr bwMode="auto">
          <a:xfrm>
            <a:off x="579438" y="2120900"/>
            <a:ext cx="982662" cy="0"/>
          </a:xfrm>
          <a:prstGeom prst="rect">
            <a:avLst/>
          </a:prstGeom>
          <a:solidFill>
            <a:srgbClr val="F79646"/>
          </a:solidFill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 eaLnBrk="1" hangingPunct="1"/>
            <a:endParaRPr lang="en-US" altLang="en-US"/>
          </a:p>
        </p:txBody>
      </p:sp>
      <p:graphicFrame>
        <p:nvGraphicFramePr>
          <p:cNvPr id="10" name="Group 3"/>
          <p:cNvGraphicFramePr>
            <a:graphicFrameLocks noGrp="1"/>
          </p:cNvGraphicFramePr>
          <p:nvPr/>
        </p:nvGraphicFramePr>
        <p:xfrm>
          <a:off x="0" y="0"/>
          <a:ext cx="9144000" cy="1355742"/>
        </p:xfrm>
        <a:graphic>
          <a:graphicData uri="http://schemas.openxmlformats.org/drawingml/2006/table">
            <a:tbl>
              <a:tblPr/>
              <a:tblGrid>
                <a:gridCol w="1071563"/>
                <a:gridCol w="7843837"/>
                <a:gridCol w="228600"/>
              </a:tblGrid>
              <a:tr h="380643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mbria" pitchFamily="18" charset="0"/>
                      </a:endParaRPr>
                    </a:p>
                  </a:txBody>
                  <a:tcPr marT="45678" marB="45678"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T="45678" marB="45678"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</a:tr>
              <a:tr h="517983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T="45678" marB="45678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" pitchFamily="18" charset="0"/>
                          <a:ea typeface="+mn-ea"/>
                          <a:cs typeface="+mn-cs"/>
                        </a:rPr>
                        <a:t>UNIVERSITY OF ENGINEERING &amp; MANAGEMENT, KOLKATA</a:t>
                      </a:r>
                    </a:p>
                  </a:txBody>
                  <a:tcPr marT="45678" marB="45678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T="45678" marB="45678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</a:tr>
              <a:tr h="45709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mbria" pitchFamily="18" charset="0"/>
                        <a:ea typeface="+mn-ea"/>
                        <a:cs typeface="+mn-cs"/>
                      </a:endParaRPr>
                    </a:p>
                  </a:txBody>
                  <a:tcPr marT="45678" marB="45678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5306" name="TextBox 11"/>
          <p:cNvSpPr txBox="1">
            <a:spLocks noChangeArrowheads="1"/>
          </p:cNvSpPr>
          <p:nvPr/>
        </p:nvSpPr>
        <p:spPr bwMode="auto">
          <a:xfrm>
            <a:off x="2868613" y="2084388"/>
            <a:ext cx="2930525" cy="769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/>
            <a:r>
              <a:rPr lang="en-IN" altLang="en-US" sz="4400" b="1">
                <a:latin typeface="Cambria" pitchFamily="18" charset="0"/>
              </a:rPr>
              <a:t>Thank You</a:t>
            </a:r>
          </a:p>
        </p:txBody>
      </p:sp>
      <p:sp>
        <p:nvSpPr>
          <p:cNvPr id="4107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F8E5695-156B-4982-97A9-66CECC6E1E4D}" type="slidenum">
              <a:rPr lang="en-US" altLang="en-US"/>
              <a:pPr>
                <a:defRPr/>
              </a:pPr>
              <a:t>67</a:t>
            </a:fld>
            <a:endParaRPr lang="en-US" altLang="en-US"/>
          </a:p>
        </p:txBody>
      </p:sp>
      <p:pic>
        <p:nvPicPr>
          <p:cNvPr id="55308" name="Picture 8" descr="handshake-graphic-vector-1275087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114675" y="3124200"/>
            <a:ext cx="2438400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5309" name="Picture 7" descr="C:\Users\UEM\Desktop\UEM_New_Logo_05-04-2018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2400" y="152400"/>
            <a:ext cx="1262063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Title 1"/>
          <p:cNvSpPr>
            <a:spLocks noGrp="1"/>
          </p:cNvSpPr>
          <p:nvPr>
            <p:ph type="ctrTitle"/>
          </p:nvPr>
        </p:nvSpPr>
        <p:spPr>
          <a:xfrm>
            <a:off x="1401763" y="304800"/>
            <a:ext cx="7742237" cy="762000"/>
          </a:xfrm>
        </p:spPr>
        <p:txBody>
          <a:bodyPr/>
          <a:lstStyle/>
          <a:p>
            <a:pPr eaLnBrk="1" hangingPunct="1"/>
            <a:r>
              <a:rPr lang="en-US" altLang="en-US" sz="2200" b="1" smtClean="0">
                <a:solidFill>
                  <a:srgbClr val="FF0000"/>
                </a:solidFill>
                <a:latin typeface="Cambria" pitchFamily="18" charset="0"/>
              </a:rPr>
              <a:t>UNIVERSITY OF ENGINEERING &amp; MANAGEMENT, KOLKATA</a:t>
            </a:r>
          </a:p>
        </p:txBody>
      </p:sp>
      <p:sp>
        <p:nvSpPr>
          <p:cNvPr id="2051" name="Subtitle 2"/>
          <p:cNvSpPr>
            <a:spLocks noGrp="1"/>
          </p:cNvSpPr>
          <p:nvPr>
            <p:ph type="subTitle" idx="1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en-US" smtClean="0"/>
              <a:t>Click to edit Master subtitle style</a:t>
            </a:r>
          </a:p>
        </p:txBody>
      </p:sp>
      <p:pic>
        <p:nvPicPr>
          <p:cNvPr id="5632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633538"/>
            <a:ext cx="9144000" cy="523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6325" name="Picture 6" descr="C:\Users\UEM\Desktop\UEM_New_Logo_05-04-2018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8600" y="173038"/>
            <a:ext cx="1173163" cy="1087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8918" name="TextBox 1"/>
          <p:cNvSpPr txBox="1">
            <a:spLocks noChangeArrowheads="1"/>
          </p:cNvSpPr>
          <p:nvPr/>
        </p:nvSpPr>
        <p:spPr bwMode="auto">
          <a:xfrm>
            <a:off x="1524000" y="1074738"/>
            <a:ext cx="70866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US" b="1" dirty="0">
                <a:solidFill>
                  <a:srgbClr val="0000FF"/>
                </a:solidFill>
                <a:latin typeface="Cambria" pitchFamily="18" charset="0"/>
              </a:rPr>
              <a:t>Course Name :</a:t>
            </a:r>
            <a:r>
              <a:rPr lang="en-US" b="1" dirty="0">
                <a:solidFill>
                  <a:srgbClr val="FF0000"/>
                </a:solidFill>
                <a:latin typeface="Cambria" pitchFamily="18" charset="0"/>
              </a:rPr>
              <a:t>Diffraction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ambria" pitchFamily="18" charset="0"/>
              </a:rPr>
              <a:t>(LEC-2)</a:t>
            </a:r>
            <a:r>
              <a:rPr lang="en-US" b="1" dirty="0">
                <a:solidFill>
                  <a:srgbClr val="0000FF"/>
                </a:solidFill>
                <a:latin typeface="Cambria" pitchFamily="18" charset="0"/>
              </a:rPr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ChangeArrowheads="1"/>
          </p:cNvSpPr>
          <p:nvPr/>
        </p:nvSpPr>
        <p:spPr bwMode="auto">
          <a:xfrm>
            <a:off x="579438" y="2120900"/>
            <a:ext cx="982662" cy="0"/>
          </a:xfrm>
          <a:prstGeom prst="rect">
            <a:avLst/>
          </a:prstGeom>
          <a:solidFill>
            <a:srgbClr val="F79646"/>
          </a:solidFill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 eaLnBrk="1" hangingPunct="1"/>
            <a:endParaRPr lang="en-US" altLang="en-US"/>
          </a:p>
        </p:txBody>
      </p:sp>
      <p:graphicFrame>
        <p:nvGraphicFramePr>
          <p:cNvPr id="10" name="Group 3"/>
          <p:cNvGraphicFramePr>
            <a:graphicFrameLocks noGrp="1"/>
          </p:cNvGraphicFramePr>
          <p:nvPr/>
        </p:nvGraphicFramePr>
        <p:xfrm>
          <a:off x="0" y="0"/>
          <a:ext cx="9144000" cy="1355742"/>
        </p:xfrm>
        <a:graphic>
          <a:graphicData uri="http://schemas.openxmlformats.org/drawingml/2006/table">
            <a:tbl>
              <a:tblPr/>
              <a:tblGrid>
                <a:gridCol w="1071563"/>
                <a:gridCol w="7843837"/>
                <a:gridCol w="228600"/>
              </a:tblGrid>
              <a:tr h="380643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mbria" pitchFamily="18" charset="0"/>
                      </a:endParaRPr>
                    </a:p>
                  </a:txBody>
                  <a:tcPr marT="45678" marB="45678"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T="45678" marB="45678"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</a:tr>
              <a:tr h="517983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T="45678" marB="45678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" pitchFamily="18" charset="0"/>
                          <a:ea typeface="+mn-ea"/>
                          <a:cs typeface="+mn-cs"/>
                        </a:rPr>
                        <a:t>UNIVERSITY OF ENGINEERING &amp; MANAGEMENT, KOLKATA</a:t>
                      </a:r>
                    </a:p>
                  </a:txBody>
                  <a:tcPr marT="45678" marB="45678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T="45678" marB="45678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</a:tr>
              <a:tr h="45709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mbria" pitchFamily="18" charset="0"/>
                        <a:ea typeface="+mn-ea"/>
                        <a:cs typeface="+mn-cs"/>
                      </a:endParaRPr>
                    </a:p>
                  </a:txBody>
                  <a:tcPr marT="45678" marB="45678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7354" name="TextBox 7"/>
          <p:cNvSpPr txBox="1">
            <a:spLocks noChangeArrowheads="1"/>
          </p:cNvSpPr>
          <p:nvPr/>
        </p:nvSpPr>
        <p:spPr bwMode="auto">
          <a:xfrm>
            <a:off x="579438" y="1905000"/>
            <a:ext cx="8001000" cy="314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</p:txBody>
      </p:sp>
      <p:sp>
        <p:nvSpPr>
          <p:cNvPr id="308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8A3181E-D2F0-41B4-BA31-8445FF83468D}" type="slidenum">
              <a:rPr lang="en-US" altLang="en-US"/>
              <a:pPr>
                <a:defRPr/>
              </a:pPr>
              <a:t>69</a:t>
            </a:fld>
            <a:endParaRPr lang="en-US" altLang="en-US"/>
          </a:p>
        </p:txBody>
      </p:sp>
      <p:pic>
        <p:nvPicPr>
          <p:cNvPr id="57356" name="Picture 6" descr="C:\Users\UEM\Desktop\UEM_New_Logo_05-04-2018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" y="152400"/>
            <a:ext cx="1262063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7357" name="Picture 1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274763"/>
            <a:ext cx="9144000" cy="5583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D3CD611-D227-455F-8F69-97ED77FB3F5F}" type="slidenum">
              <a:rPr lang="en-US" altLang="en-US" smtClean="0"/>
              <a:pPr>
                <a:defRPr/>
              </a:pPr>
              <a:t>7</a:t>
            </a:fld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ChangeArrowheads="1"/>
          </p:cNvSpPr>
          <p:nvPr/>
        </p:nvSpPr>
        <p:spPr bwMode="auto">
          <a:xfrm>
            <a:off x="579438" y="2120900"/>
            <a:ext cx="982662" cy="0"/>
          </a:xfrm>
          <a:prstGeom prst="rect">
            <a:avLst/>
          </a:prstGeom>
          <a:solidFill>
            <a:srgbClr val="F79646"/>
          </a:solidFill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 eaLnBrk="1" hangingPunct="1"/>
            <a:endParaRPr lang="en-US" altLang="en-US"/>
          </a:p>
        </p:txBody>
      </p:sp>
      <p:graphicFrame>
        <p:nvGraphicFramePr>
          <p:cNvPr id="10" name="Group 3"/>
          <p:cNvGraphicFramePr>
            <a:graphicFrameLocks noGrp="1"/>
          </p:cNvGraphicFramePr>
          <p:nvPr/>
        </p:nvGraphicFramePr>
        <p:xfrm>
          <a:off x="0" y="0"/>
          <a:ext cx="9144000" cy="1355742"/>
        </p:xfrm>
        <a:graphic>
          <a:graphicData uri="http://schemas.openxmlformats.org/drawingml/2006/table">
            <a:tbl>
              <a:tblPr/>
              <a:tblGrid>
                <a:gridCol w="1071563"/>
                <a:gridCol w="7843837"/>
                <a:gridCol w="228600"/>
              </a:tblGrid>
              <a:tr h="380643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mbria" pitchFamily="18" charset="0"/>
                      </a:endParaRPr>
                    </a:p>
                  </a:txBody>
                  <a:tcPr marT="45678" marB="45678"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T="45678" marB="45678"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</a:tr>
              <a:tr h="517983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T="45678" marB="45678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" pitchFamily="18" charset="0"/>
                          <a:ea typeface="+mn-ea"/>
                          <a:cs typeface="+mn-cs"/>
                        </a:rPr>
                        <a:t>UNIVERSITY OF ENGINEERING &amp; MANAGEMENT, KOLKATA</a:t>
                      </a:r>
                    </a:p>
                  </a:txBody>
                  <a:tcPr marT="45678" marB="45678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T="45678" marB="45678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</a:tr>
              <a:tr h="45709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mbria" pitchFamily="18" charset="0"/>
                        <a:ea typeface="+mn-ea"/>
                        <a:cs typeface="+mn-cs"/>
                      </a:endParaRPr>
                    </a:p>
                  </a:txBody>
                  <a:tcPr marT="45678" marB="45678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8378" name="TextBox 7"/>
          <p:cNvSpPr txBox="1">
            <a:spLocks noChangeArrowheads="1"/>
          </p:cNvSpPr>
          <p:nvPr/>
        </p:nvSpPr>
        <p:spPr bwMode="auto">
          <a:xfrm>
            <a:off x="579438" y="1905000"/>
            <a:ext cx="8001000" cy="314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</p:txBody>
      </p:sp>
      <p:sp>
        <p:nvSpPr>
          <p:cNvPr id="308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105E37-87DB-403D-8124-1B6BB125B49E}" type="slidenum">
              <a:rPr lang="en-US" altLang="en-US"/>
              <a:pPr>
                <a:defRPr/>
              </a:pPr>
              <a:t>70</a:t>
            </a:fld>
            <a:endParaRPr lang="en-US" altLang="en-US"/>
          </a:p>
        </p:txBody>
      </p:sp>
      <p:pic>
        <p:nvPicPr>
          <p:cNvPr id="58380" name="Picture 6" descr="C:\Users\UEM\Desktop\UEM_New_Logo_05-04-2018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" y="152400"/>
            <a:ext cx="1262063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8381" name="Picture 1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295400"/>
            <a:ext cx="9144000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ChangeArrowheads="1"/>
          </p:cNvSpPr>
          <p:nvPr/>
        </p:nvSpPr>
        <p:spPr bwMode="auto">
          <a:xfrm>
            <a:off x="579438" y="2120900"/>
            <a:ext cx="982662" cy="0"/>
          </a:xfrm>
          <a:prstGeom prst="rect">
            <a:avLst/>
          </a:prstGeom>
          <a:solidFill>
            <a:srgbClr val="F79646"/>
          </a:solidFill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 eaLnBrk="1" hangingPunct="1"/>
            <a:endParaRPr lang="en-US" altLang="en-US"/>
          </a:p>
        </p:txBody>
      </p:sp>
      <p:graphicFrame>
        <p:nvGraphicFramePr>
          <p:cNvPr id="10" name="Group 3"/>
          <p:cNvGraphicFramePr>
            <a:graphicFrameLocks noGrp="1"/>
          </p:cNvGraphicFramePr>
          <p:nvPr/>
        </p:nvGraphicFramePr>
        <p:xfrm>
          <a:off x="0" y="0"/>
          <a:ext cx="9144000" cy="1355742"/>
        </p:xfrm>
        <a:graphic>
          <a:graphicData uri="http://schemas.openxmlformats.org/drawingml/2006/table">
            <a:tbl>
              <a:tblPr/>
              <a:tblGrid>
                <a:gridCol w="1071563"/>
                <a:gridCol w="7843837"/>
                <a:gridCol w="228600"/>
              </a:tblGrid>
              <a:tr h="380643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mbria" pitchFamily="18" charset="0"/>
                      </a:endParaRPr>
                    </a:p>
                  </a:txBody>
                  <a:tcPr marT="45678" marB="45678"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T="45678" marB="45678"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</a:tr>
              <a:tr h="517983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T="45678" marB="45678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" pitchFamily="18" charset="0"/>
                          <a:ea typeface="+mn-ea"/>
                          <a:cs typeface="+mn-cs"/>
                        </a:rPr>
                        <a:t>UNIVERSITY OF ENGINEERING &amp; MANAGEMENT, KOLKATA</a:t>
                      </a:r>
                    </a:p>
                  </a:txBody>
                  <a:tcPr marT="45678" marB="45678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T="45678" marB="45678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</a:tr>
              <a:tr h="45709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mbria" pitchFamily="18" charset="0"/>
                        <a:ea typeface="+mn-ea"/>
                        <a:cs typeface="+mn-cs"/>
                      </a:endParaRPr>
                    </a:p>
                  </a:txBody>
                  <a:tcPr marT="45678" marB="45678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9402" name="TextBox 7"/>
          <p:cNvSpPr txBox="1">
            <a:spLocks noChangeArrowheads="1"/>
          </p:cNvSpPr>
          <p:nvPr/>
        </p:nvSpPr>
        <p:spPr bwMode="auto">
          <a:xfrm>
            <a:off x="579438" y="1905000"/>
            <a:ext cx="8001000" cy="314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</p:txBody>
      </p:sp>
      <p:sp>
        <p:nvSpPr>
          <p:cNvPr id="308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0A0F0DF-04F8-43B5-B3EB-38E69C247D8F}" type="slidenum">
              <a:rPr lang="en-US" altLang="en-US"/>
              <a:pPr>
                <a:defRPr/>
              </a:pPr>
              <a:t>71</a:t>
            </a:fld>
            <a:endParaRPr lang="en-US" altLang="en-US"/>
          </a:p>
        </p:txBody>
      </p:sp>
      <p:pic>
        <p:nvPicPr>
          <p:cNvPr id="59404" name="Picture 6" descr="C:\Users\UEM\Desktop\UEM_New_Logo_05-04-2018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" y="152400"/>
            <a:ext cx="1262063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9405" name="Picture 1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447800"/>
            <a:ext cx="8815388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ChangeArrowheads="1"/>
          </p:cNvSpPr>
          <p:nvPr/>
        </p:nvSpPr>
        <p:spPr bwMode="auto">
          <a:xfrm>
            <a:off x="579438" y="2120900"/>
            <a:ext cx="982662" cy="0"/>
          </a:xfrm>
          <a:prstGeom prst="rect">
            <a:avLst/>
          </a:prstGeom>
          <a:solidFill>
            <a:srgbClr val="F79646"/>
          </a:solidFill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 eaLnBrk="1" hangingPunct="1"/>
            <a:endParaRPr lang="en-US" altLang="en-US"/>
          </a:p>
        </p:txBody>
      </p:sp>
      <p:graphicFrame>
        <p:nvGraphicFramePr>
          <p:cNvPr id="10" name="Group 3"/>
          <p:cNvGraphicFramePr>
            <a:graphicFrameLocks noGrp="1"/>
          </p:cNvGraphicFramePr>
          <p:nvPr/>
        </p:nvGraphicFramePr>
        <p:xfrm>
          <a:off x="0" y="0"/>
          <a:ext cx="9144000" cy="1355742"/>
        </p:xfrm>
        <a:graphic>
          <a:graphicData uri="http://schemas.openxmlformats.org/drawingml/2006/table">
            <a:tbl>
              <a:tblPr/>
              <a:tblGrid>
                <a:gridCol w="1071563"/>
                <a:gridCol w="7843837"/>
                <a:gridCol w="228600"/>
              </a:tblGrid>
              <a:tr h="380643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mbria" pitchFamily="18" charset="0"/>
                      </a:endParaRPr>
                    </a:p>
                  </a:txBody>
                  <a:tcPr marT="45678" marB="45678"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T="45678" marB="45678"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</a:tr>
              <a:tr h="517983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T="45678" marB="45678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" pitchFamily="18" charset="0"/>
                          <a:ea typeface="+mn-ea"/>
                          <a:cs typeface="+mn-cs"/>
                        </a:rPr>
                        <a:t>UNIVERSITY OF ENGINEERING &amp; MANAGEMENT, KOLKATA</a:t>
                      </a:r>
                    </a:p>
                  </a:txBody>
                  <a:tcPr marT="45678" marB="45678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T="45678" marB="45678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</a:tr>
              <a:tr h="45709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mbria" pitchFamily="18" charset="0"/>
                        <a:ea typeface="+mn-ea"/>
                        <a:cs typeface="+mn-cs"/>
                      </a:endParaRPr>
                    </a:p>
                  </a:txBody>
                  <a:tcPr marT="45678" marB="45678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0426" name="TextBox 7"/>
          <p:cNvSpPr txBox="1">
            <a:spLocks noChangeArrowheads="1"/>
          </p:cNvSpPr>
          <p:nvPr/>
        </p:nvSpPr>
        <p:spPr bwMode="auto">
          <a:xfrm>
            <a:off x="579438" y="1905000"/>
            <a:ext cx="8001000" cy="314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</p:txBody>
      </p:sp>
      <p:sp>
        <p:nvSpPr>
          <p:cNvPr id="308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59BB476-5B10-4164-8B8F-09BF3B71DE6F}" type="slidenum">
              <a:rPr lang="en-US" altLang="en-US"/>
              <a:pPr>
                <a:defRPr/>
              </a:pPr>
              <a:t>72</a:t>
            </a:fld>
            <a:endParaRPr lang="en-US" altLang="en-US"/>
          </a:p>
        </p:txBody>
      </p:sp>
      <p:pic>
        <p:nvPicPr>
          <p:cNvPr id="60428" name="Picture 6" descr="C:\Users\UEM\Desktop\UEM_New_Logo_05-04-2018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" y="152400"/>
            <a:ext cx="1262063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0429" name="Picture 1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371600"/>
            <a:ext cx="9144000" cy="2660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0430" name="Picture 1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4114800"/>
            <a:ext cx="9144000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D3CD611-D227-455F-8F69-97ED77FB3F5F}" type="slidenum">
              <a:rPr lang="en-US" altLang="en-US" smtClean="0"/>
              <a:pPr>
                <a:defRPr/>
              </a:pPr>
              <a:t>73</a:t>
            </a:fld>
            <a:endParaRPr lang="en-US" altLang="en-US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D3CD611-D227-455F-8F69-97ED77FB3F5F}" type="slidenum">
              <a:rPr lang="en-US" altLang="en-US" smtClean="0"/>
              <a:pPr>
                <a:defRPr/>
              </a:pPr>
              <a:t>74</a:t>
            </a:fld>
            <a:endParaRPr lang="en-US" altLang="en-US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D3CD611-D227-455F-8F69-97ED77FB3F5F}" type="slidenum">
              <a:rPr lang="en-US" altLang="en-US" smtClean="0"/>
              <a:pPr>
                <a:defRPr/>
              </a:pPr>
              <a:t>75</a:t>
            </a:fld>
            <a:endParaRPr lang="en-US" altLang="en-US"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ChangeArrowheads="1"/>
          </p:cNvSpPr>
          <p:nvPr/>
        </p:nvSpPr>
        <p:spPr bwMode="auto">
          <a:xfrm>
            <a:off x="579438" y="2120900"/>
            <a:ext cx="982662" cy="0"/>
          </a:xfrm>
          <a:prstGeom prst="rect">
            <a:avLst/>
          </a:prstGeom>
          <a:solidFill>
            <a:srgbClr val="F79646"/>
          </a:solidFill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 eaLnBrk="1" hangingPunct="1"/>
            <a:endParaRPr lang="en-US" altLang="en-US"/>
          </a:p>
        </p:txBody>
      </p:sp>
      <p:graphicFrame>
        <p:nvGraphicFramePr>
          <p:cNvPr id="10" name="Group 3"/>
          <p:cNvGraphicFramePr>
            <a:graphicFrameLocks noGrp="1"/>
          </p:cNvGraphicFramePr>
          <p:nvPr/>
        </p:nvGraphicFramePr>
        <p:xfrm>
          <a:off x="0" y="0"/>
          <a:ext cx="9144000" cy="1355742"/>
        </p:xfrm>
        <a:graphic>
          <a:graphicData uri="http://schemas.openxmlformats.org/drawingml/2006/table">
            <a:tbl>
              <a:tblPr/>
              <a:tblGrid>
                <a:gridCol w="1071563"/>
                <a:gridCol w="7843837"/>
                <a:gridCol w="228600"/>
              </a:tblGrid>
              <a:tr h="380643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mbria" pitchFamily="18" charset="0"/>
                      </a:endParaRPr>
                    </a:p>
                  </a:txBody>
                  <a:tcPr marT="45678" marB="45678"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T="45678" marB="45678"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</a:tr>
              <a:tr h="517983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T="45678" marB="45678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" pitchFamily="18" charset="0"/>
                          <a:ea typeface="+mn-ea"/>
                          <a:cs typeface="+mn-cs"/>
                        </a:rPr>
                        <a:t>UNIVERSITY OF ENGINEERING &amp; MANAGEMENT, KOLKATA</a:t>
                      </a:r>
                    </a:p>
                  </a:txBody>
                  <a:tcPr marT="45678" marB="45678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T="45678" marB="45678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</a:tr>
              <a:tr h="45709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mbria" pitchFamily="18" charset="0"/>
                        <a:ea typeface="+mn-ea"/>
                        <a:cs typeface="+mn-cs"/>
                      </a:endParaRPr>
                    </a:p>
                  </a:txBody>
                  <a:tcPr marT="45678" marB="45678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1450" name="TextBox 7"/>
          <p:cNvSpPr txBox="1">
            <a:spLocks noChangeArrowheads="1"/>
          </p:cNvSpPr>
          <p:nvPr/>
        </p:nvSpPr>
        <p:spPr bwMode="auto">
          <a:xfrm>
            <a:off x="579438" y="1905000"/>
            <a:ext cx="8001000" cy="314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</p:txBody>
      </p:sp>
      <p:sp>
        <p:nvSpPr>
          <p:cNvPr id="308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628F7E6-8F25-4E9E-8236-029A159B9979}" type="slidenum">
              <a:rPr lang="en-US" altLang="en-US"/>
              <a:pPr>
                <a:defRPr/>
              </a:pPr>
              <a:t>76</a:t>
            </a:fld>
            <a:endParaRPr lang="en-US" altLang="en-US"/>
          </a:p>
        </p:txBody>
      </p:sp>
      <p:pic>
        <p:nvPicPr>
          <p:cNvPr id="61452" name="Picture 6" descr="C:\Users\UEM\Desktop\UEM_New_Logo_05-04-2018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" y="152400"/>
            <a:ext cx="1262063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53" name="Picture 1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447800"/>
            <a:ext cx="9144000" cy="463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ChangeArrowheads="1"/>
          </p:cNvSpPr>
          <p:nvPr/>
        </p:nvSpPr>
        <p:spPr bwMode="auto">
          <a:xfrm>
            <a:off x="579438" y="2120900"/>
            <a:ext cx="982662" cy="0"/>
          </a:xfrm>
          <a:prstGeom prst="rect">
            <a:avLst/>
          </a:prstGeom>
          <a:solidFill>
            <a:srgbClr val="F79646"/>
          </a:solidFill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 eaLnBrk="1" hangingPunct="1"/>
            <a:endParaRPr lang="en-US" altLang="en-US"/>
          </a:p>
        </p:txBody>
      </p:sp>
      <p:graphicFrame>
        <p:nvGraphicFramePr>
          <p:cNvPr id="10" name="Group 3"/>
          <p:cNvGraphicFramePr>
            <a:graphicFrameLocks noGrp="1"/>
          </p:cNvGraphicFramePr>
          <p:nvPr/>
        </p:nvGraphicFramePr>
        <p:xfrm>
          <a:off x="0" y="0"/>
          <a:ext cx="9144000" cy="1355742"/>
        </p:xfrm>
        <a:graphic>
          <a:graphicData uri="http://schemas.openxmlformats.org/drawingml/2006/table">
            <a:tbl>
              <a:tblPr/>
              <a:tblGrid>
                <a:gridCol w="1071563"/>
                <a:gridCol w="7843837"/>
                <a:gridCol w="228600"/>
              </a:tblGrid>
              <a:tr h="380643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mbria" pitchFamily="18" charset="0"/>
                      </a:endParaRPr>
                    </a:p>
                  </a:txBody>
                  <a:tcPr marT="45678" marB="45678"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T="45678" marB="45678"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</a:tr>
              <a:tr h="517983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T="45678" marB="45678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" pitchFamily="18" charset="0"/>
                          <a:ea typeface="+mn-ea"/>
                          <a:cs typeface="+mn-cs"/>
                        </a:rPr>
                        <a:t>UNIVERSITY OF ENGINEERING &amp; MANAGEMENT, KOLKATA</a:t>
                      </a:r>
                    </a:p>
                  </a:txBody>
                  <a:tcPr marT="45678" marB="45678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T="45678" marB="45678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</a:tr>
              <a:tr h="45709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mbria" pitchFamily="18" charset="0"/>
                        <a:ea typeface="+mn-ea"/>
                        <a:cs typeface="+mn-cs"/>
                      </a:endParaRPr>
                    </a:p>
                  </a:txBody>
                  <a:tcPr marT="45678" marB="45678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2474" name="TextBox 7"/>
          <p:cNvSpPr txBox="1">
            <a:spLocks noChangeArrowheads="1"/>
          </p:cNvSpPr>
          <p:nvPr/>
        </p:nvSpPr>
        <p:spPr bwMode="auto">
          <a:xfrm>
            <a:off x="579438" y="1905000"/>
            <a:ext cx="8001000" cy="314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</p:txBody>
      </p:sp>
      <p:sp>
        <p:nvSpPr>
          <p:cNvPr id="308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579CE6-0BC0-4FE3-9F8D-E3EB36D097D4}" type="slidenum">
              <a:rPr lang="en-US" altLang="en-US"/>
              <a:pPr>
                <a:defRPr/>
              </a:pPr>
              <a:t>77</a:t>
            </a:fld>
            <a:endParaRPr lang="en-US" altLang="en-US"/>
          </a:p>
        </p:txBody>
      </p:sp>
      <p:pic>
        <p:nvPicPr>
          <p:cNvPr id="62476" name="Picture 6" descr="C:\Users\UEM\Desktop\UEM_New_Logo_05-04-2018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" y="152400"/>
            <a:ext cx="1262063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2477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295400"/>
            <a:ext cx="9144000" cy="556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ChangeArrowheads="1"/>
          </p:cNvSpPr>
          <p:nvPr/>
        </p:nvSpPr>
        <p:spPr bwMode="auto">
          <a:xfrm>
            <a:off x="579438" y="2120900"/>
            <a:ext cx="982662" cy="0"/>
          </a:xfrm>
          <a:prstGeom prst="rect">
            <a:avLst/>
          </a:prstGeom>
          <a:solidFill>
            <a:srgbClr val="F79646"/>
          </a:solidFill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 eaLnBrk="1" hangingPunct="1"/>
            <a:endParaRPr lang="en-US" altLang="en-US"/>
          </a:p>
        </p:txBody>
      </p:sp>
      <p:graphicFrame>
        <p:nvGraphicFramePr>
          <p:cNvPr id="10" name="Group 3"/>
          <p:cNvGraphicFramePr>
            <a:graphicFrameLocks noGrp="1"/>
          </p:cNvGraphicFramePr>
          <p:nvPr/>
        </p:nvGraphicFramePr>
        <p:xfrm>
          <a:off x="0" y="0"/>
          <a:ext cx="9144000" cy="1355742"/>
        </p:xfrm>
        <a:graphic>
          <a:graphicData uri="http://schemas.openxmlformats.org/drawingml/2006/table">
            <a:tbl>
              <a:tblPr/>
              <a:tblGrid>
                <a:gridCol w="1071563"/>
                <a:gridCol w="7843837"/>
                <a:gridCol w="228600"/>
              </a:tblGrid>
              <a:tr h="380643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mbria" pitchFamily="18" charset="0"/>
                      </a:endParaRPr>
                    </a:p>
                  </a:txBody>
                  <a:tcPr marT="45678" marB="45678"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T="45678" marB="45678"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</a:tr>
              <a:tr h="517983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T="45678" marB="45678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" pitchFamily="18" charset="0"/>
                          <a:ea typeface="+mn-ea"/>
                          <a:cs typeface="+mn-cs"/>
                        </a:rPr>
                        <a:t>UNIVERSITY OF ENGINEERING &amp; MANAGEMENT, KOLKATA</a:t>
                      </a:r>
                    </a:p>
                  </a:txBody>
                  <a:tcPr marT="45678" marB="45678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T="45678" marB="45678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</a:tr>
              <a:tr h="45709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mbria" pitchFamily="18" charset="0"/>
                        <a:ea typeface="+mn-ea"/>
                        <a:cs typeface="+mn-cs"/>
                      </a:endParaRPr>
                    </a:p>
                  </a:txBody>
                  <a:tcPr marT="45678" marB="45678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3498" name="TextBox 7"/>
          <p:cNvSpPr txBox="1">
            <a:spLocks noChangeArrowheads="1"/>
          </p:cNvSpPr>
          <p:nvPr/>
        </p:nvSpPr>
        <p:spPr bwMode="auto">
          <a:xfrm>
            <a:off x="579438" y="1905000"/>
            <a:ext cx="8001000" cy="314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</p:txBody>
      </p:sp>
      <p:sp>
        <p:nvSpPr>
          <p:cNvPr id="308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458C5A5-3DA9-4B5B-8115-600B42EB1ADB}" type="slidenum">
              <a:rPr lang="en-US" altLang="en-US"/>
              <a:pPr>
                <a:defRPr/>
              </a:pPr>
              <a:t>78</a:t>
            </a:fld>
            <a:endParaRPr lang="en-US" altLang="en-US"/>
          </a:p>
        </p:txBody>
      </p:sp>
      <p:pic>
        <p:nvPicPr>
          <p:cNvPr id="63500" name="Picture 6" descr="C:\Users\UEM\Desktop\UEM_New_Logo_05-04-2018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" y="152400"/>
            <a:ext cx="1262063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3501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295400"/>
            <a:ext cx="9144000" cy="556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ChangeArrowheads="1"/>
          </p:cNvSpPr>
          <p:nvPr/>
        </p:nvSpPr>
        <p:spPr bwMode="auto">
          <a:xfrm>
            <a:off x="579438" y="2120900"/>
            <a:ext cx="982662" cy="0"/>
          </a:xfrm>
          <a:prstGeom prst="rect">
            <a:avLst/>
          </a:prstGeom>
          <a:solidFill>
            <a:srgbClr val="F79646"/>
          </a:solidFill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 eaLnBrk="1" hangingPunct="1"/>
            <a:endParaRPr lang="en-US" altLang="en-US"/>
          </a:p>
        </p:txBody>
      </p:sp>
      <p:graphicFrame>
        <p:nvGraphicFramePr>
          <p:cNvPr id="10" name="Group 3"/>
          <p:cNvGraphicFramePr>
            <a:graphicFrameLocks noGrp="1"/>
          </p:cNvGraphicFramePr>
          <p:nvPr/>
        </p:nvGraphicFramePr>
        <p:xfrm>
          <a:off x="0" y="0"/>
          <a:ext cx="9144000" cy="1355742"/>
        </p:xfrm>
        <a:graphic>
          <a:graphicData uri="http://schemas.openxmlformats.org/drawingml/2006/table">
            <a:tbl>
              <a:tblPr/>
              <a:tblGrid>
                <a:gridCol w="1071563"/>
                <a:gridCol w="7843837"/>
                <a:gridCol w="228600"/>
              </a:tblGrid>
              <a:tr h="380643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mbria" pitchFamily="18" charset="0"/>
                      </a:endParaRPr>
                    </a:p>
                  </a:txBody>
                  <a:tcPr marT="45678" marB="45678"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T="45678" marB="45678"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</a:tr>
              <a:tr h="517983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T="45678" marB="45678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" pitchFamily="18" charset="0"/>
                          <a:ea typeface="+mn-ea"/>
                          <a:cs typeface="+mn-cs"/>
                        </a:rPr>
                        <a:t>UNIVERSITY OF ENGINEERING &amp; MANAGEMENT, KOLKATA</a:t>
                      </a:r>
                    </a:p>
                  </a:txBody>
                  <a:tcPr marT="45678" marB="45678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T="45678" marB="45678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</a:tr>
              <a:tr h="45709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mbria" pitchFamily="18" charset="0"/>
                        <a:ea typeface="+mn-ea"/>
                        <a:cs typeface="+mn-cs"/>
                      </a:endParaRPr>
                    </a:p>
                  </a:txBody>
                  <a:tcPr marT="45678" marB="45678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4522" name="TextBox 7"/>
          <p:cNvSpPr txBox="1">
            <a:spLocks noChangeArrowheads="1"/>
          </p:cNvSpPr>
          <p:nvPr/>
        </p:nvSpPr>
        <p:spPr bwMode="auto">
          <a:xfrm>
            <a:off x="579438" y="1905000"/>
            <a:ext cx="8001000" cy="314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</p:txBody>
      </p:sp>
      <p:sp>
        <p:nvSpPr>
          <p:cNvPr id="308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4A9B5E5-A566-4C9B-90FA-C45E9D15DA11}" type="slidenum">
              <a:rPr lang="en-US" altLang="en-US"/>
              <a:pPr>
                <a:defRPr/>
              </a:pPr>
              <a:t>79</a:t>
            </a:fld>
            <a:endParaRPr lang="en-US" altLang="en-US"/>
          </a:p>
        </p:txBody>
      </p:sp>
      <p:pic>
        <p:nvPicPr>
          <p:cNvPr id="64524" name="Picture 6" descr="C:\Users\UEM\Desktop\UEM_New_Logo_05-04-2018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" y="152400"/>
            <a:ext cx="1262063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4525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295400"/>
            <a:ext cx="9144000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ChangeArrowheads="1"/>
          </p:cNvSpPr>
          <p:nvPr/>
        </p:nvSpPr>
        <p:spPr bwMode="auto">
          <a:xfrm>
            <a:off x="579438" y="2120900"/>
            <a:ext cx="982662" cy="0"/>
          </a:xfrm>
          <a:prstGeom prst="rect">
            <a:avLst/>
          </a:prstGeom>
          <a:solidFill>
            <a:srgbClr val="F79646"/>
          </a:solidFill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 eaLnBrk="1" hangingPunct="1"/>
            <a:endParaRPr lang="en-US" altLang="en-US"/>
          </a:p>
        </p:txBody>
      </p:sp>
      <p:graphicFrame>
        <p:nvGraphicFramePr>
          <p:cNvPr id="10" name="Group 3"/>
          <p:cNvGraphicFramePr>
            <a:graphicFrameLocks noGrp="1"/>
          </p:cNvGraphicFramePr>
          <p:nvPr/>
        </p:nvGraphicFramePr>
        <p:xfrm>
          <a:off x="0" y="0"/>
          <a:ext cx="9144000" cy="1355742"/>
        </p:xfrm>
        <a:graphic>
          <a:graphicData uri="http://schemas.openxmlformats.org/drawingml/2006/table">
            <a:tbl>
              <a:tblPr/>
              <a:tblGrid>
                <a:gridCol w="1071563"/>
                <a:gridCol w="7843837"/>
                <a:gridCol w="228600"/>
              </a:tblGrid>
              <a:tr h="380643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mbria" pitchFamily="18" charset="0"/>
                      </a:endParaRPr>
                    </a:p>
                  </a:txBody>
                  <a:tcPr marT="45678" marB="45678"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T="45678" marB="45678"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</a:tr>
              <a:tr h="517983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T="45678" marB="45678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" pitchFamily="18" charset="0"/>
                          <a:ea typeface="+mn-ea"/>
                          <a:cs typeface="+mn-cs"/>
                        </a:rPr>
                        <a:t>UNIVERSITY OF ENGINEERING &amp; MANAGEMENT, KOLKATA</a:t>
                      </a:r>
                    </a:p>
                  </a:txBody>
                  <a:tcPr marT="45678" marB="45678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T="45678" marB="45678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</a:tr>
              <a:tr h="45709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mbria" pitchFamily="18" charset="0"/>
                        <a:ea typeface="+mn-ea"/>
                        <a:cs typeface="+mn-cs"/>
                      </a:endParaRPr>
                    </a:p>
                  </a:txBody>
                  <a:tcPr marT="45678" marB="45678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178" name="TextBox 7"/>
          <p:cNvSpPr txBox="1">
            <a:spLocks noChangeArrowheads="1"/>
          </p:cNvSpPr>
          <p:nvPr/>
        </p:nvSpPr>
        <p:spPr bwMode="auto">
          <a:xfrm>
            <a:off x="579438" y="1905000"/>
            <a:ext cx="8001000" cy="314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0" y="1295400"/>
            <a:ext cx="9144000" cy="5562600"/>
          </a:xfrm>
          <a:solidFill>
            <a:schemeClr val="accent6">
              <a:lumMod val="20000"/>
              <a:lumOff val="80000"/>
            </a:schemeClr>
          </a:solidFill>
        </p:spPr>
        <p:txBody>
          <a:bodyPr rtlCol="0">
            <a:normAutofit/>
          </a:bodyPr>
          <a:lstStyle/>
          <a:p>
            <a:pPr algn="ctr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3600" b="1" dirty="0" smtClean="0">
                <a:solidFill>
                  <a:srgbClr val="0000FF"/>
                </a:solidFill>
                <a:latin typeface="Cambria" pitchFamily="18" charset="0"/>
                <a:ea typeface="Cambria" pitchFamily="18" charset="0"/>
              </a:rPr>
              <a:t>constructive and destructive</a:t>
            </a:r>
          </a:p>
          <a:p>
            <a:pPr algn="ctr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endParaRPr lang="en-US" b="1" dirty="0" smtClean="0">
              <a:solidFill>
                <a:srgbClr val="00B050"/>
              </a:solidFill>
              <a:latin typeface="Cambria" pitchFamily="18" charset="0"/>
              <a:ea typeface="Cambria" pitchFamily="18" charset="0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sz="2800" b="1" dirty="0" smtClean="0">
                <a:solidFill>
                  <a:srgbClr val="00B050"/>
                </a:solidFill>
                <a:latin typeface="Cambria" pitchFamily="18" charset="0"/>
                <a:ea typeface="Cambria" pitchFamily="18" charset="0"/>
              </a:rPr>
              <a:t>Constructive interference occurs when the wave </a:t>
            </a:r>
            <a:r>
              <a:rPr lang="en-US" sz="2800" dirty="0" smtClean="0">
                <a:latin typeface="Cambria" pitchFamily="18" charset="0"/>
                <a:ea typeface="Cambria" pitchFamily="18" charset="0"/>
              </a:rPr>
              <a:t>amplitudes reinforce each  other, building a </a:t>
            </a:r>
            <a:r>
              <a:rPr lang="en-US" sz="2800" b="1" dirty="0" smtClean="0">
                <a:latin typeface="Cambria" pitchFamily="18" charset="0"/>
                <a:ea typeface="Cambria" pitchFamily="18" charset="0"/>
              </a:rPr>
              <a:t>wave </a:t>
            </a:r>
            <a:r>
              <a:rPr lang="en-US" sz="2800" dirty="0" smtClean="0">
                <a:latin typeface="Cambria" pitchFamily="18" charset="0"/>
                <a:ea typeface="Cambria" pitchFamily="18" charset="0"/>
              </a:rPr>
              <a:t>of even greater amplitude.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2800" dirty="0" smtClean="0"/>
              <a:t>	</a:t>
            </a:r>
            <a:r>
              <a:rPr lang="en-US" sz="2800" dirty="0" smtClean="0">
                <a:solidFill>
                  <a:srgbClr val="C00000"/>
                </a:solidFill>
              </a:rPr>
              <a:t>– </a:t>
            </a:r>
            <a:r>
              <a:rPr lang="en-US" sz="2800" b="1" dirty="0" smtClean="0">
                <a:solidFill>
                  <a:srgbClr val="C00000"/>
                </a:solidFill>
              </a:rPr>
              <a:t>Path difference = </a:t>
            </a:r>
            <a:r>
              <a:rPr lang="en-US" sz="2800" b="1" dirty="0" err="1" smtClean="0">
                <a:solidFill>
                  <a:srgbClr val="C00000"/>
                </a:solidFill>
              </a:rPr>
              <a:t>n.λ</a:t>
            </a:r>
            <a:r>
              <a:rPr lang="en-US" sz="2800" b="1" dirty="0" smtClean="0">
                <a:solidFill>
                  <a:srgbClr val="C00000"/>
                </a:solidFill>
              </a:rPr>
              <a:t> </a:t>
            </a:r>
            <a:r>
              <a:rPr lang="en-US" sz="2800" b="1" dirty="0" smtClean="0"/>
              <a:t>with n = 0,1,2,…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/>
            </a:pPr>
            <a:endParaRPr lang="en-US" sz="2800" b="1" dirty="0" smtClean="0"/>
          </a:p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sz="2800" dirty="0" smtClean="0"/>
              <a:t>Destructive </a:t>
            </a:r>
            <a:r>
              <a:rPr lang="en-US" sz="2800" b="1" dirty="0" smtClean="0">
                <a:solidFill>
                  <a:srgbClr val="00B050"/>
                </a:solidFill>
              </a:rPr>
              <a:t>interference occurs when the wave </a:t>
            </a:r>
            <a:r>
              <a:rPr lang="en-US" sz="2800" dirty="0" smtClean="0"/>
              <a:t>amplitudes oppose each other, resulting in </a:t>
            </a:r>
            <a:r>
              <a:rPr lang="en-US" sz="2800" b="1" dirty="0" smtClean="0"/>
              <a:t>waves </a:t>
            </a:r>
            <a:r>
              <a:rPr lang="en-US" sz="2800" dirty="0" smtClean="0"/>
              <a:t>of reduced amplitude</a:t>
            </a:r>
          </a:p>
          <a:p>
            <a:pPr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2800" dirty="0" smtClean="0"/>
              <a:t>	</a:t>
            </a:r>
            <a:r>
              <a:rPr lang="en-US" sz="2800" dirty="0" smtClean="0">
                <a:solidFill>
                  <a:srgbClr val="C00000"/>
                </a:solidFill>
              </a:rPr>
              <a:t>– </a:t>
            </a:r>
            <a:r>
              <a:rPr lang="en-US" sz="2800" b="1" dirty="0" smtClean="0">
                <a:solidFill>
                  <a:srgbClr val="C00000"/>
                </a:solidFill>
              </a:rPr>
              <a:t>Path difference = (2n+1).λ/2 </a:t>
            </a:r>
            <a:r>
              <a:rPr lang="en-US" sz="2800" b="1" dirty="0" smtClean="0"/>
              <a:t>with n = 0,1,2,…</a:t>
            </a:r>
            <a:endParaRPr lang="en-US" sz="2800" dirty="0" smtClean="0">
              <a:solidFill>
                <a:srgbClr val="0000FF"/>
              </a:solidFill>
              <a:latin typeface="Cambria" pitchFamily="18" charset="0"/>
              <a:ea typeface="Cambria" pitchFamily="18" charset="0"/>
            </a:endParaRPr>
          </a:p>
        </p:txBody>
      </p:sp>
      <p:sp>
        <p:nvSpPr>
          <p:cNvPr id="308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D8F52C-FE1B-4CE5-A5C6-6F4AB4277936}" type="slidenum">
              <a:rPr lang="en-US" altLang="en-US"/>
              <a:pPr>
                <a:defRPr/>
              </a:pPr>
              <a:t>8</a:t>
            </a:fld>
            <a:endParaRPr lang="en-US" altLang="en-US"/>
          </a:p>
        </p:txBody>
      </p:sp>
      <p:pic>
        <p:nvPicPr>
          <p:cNvPr id="7181" name="Picture 6" descr="C:\Users\UEM\Desktop\UEM_New_Logo_05-04-2018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2400" y="152400"/>
            <a:ext cx="1262063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ChangeArrowheads="1"/>
          </p:cNvSpPr>
          <p:nvPr/>
        </p:nvSpPr>
        <p:spPr bwMode="auto">
          <a:xfrm>
            <a:off x="579438" y="2120900"/>
            <a:ext cx="982662" cy="0"/>
          </a:xfrm>
          <a:prstGeom prst="rect">
            <a:avLst/>
          </a:prstGeom>
          <a:solidFill>
            <a:srgbClr val="F79646"/>
          </a:solidFill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 eaLnBrk="1" hangingPunct="1"/>
            <a:endParaRPr lang="en-US" altLang="en-US"/>
          </a:p>
        </p:txBody>
      </p:sp>
      <p:graphicFrame>
        <p:nvGraphicFramePr>
          <p:cNvPr id="10" name="Group 3"/>
          <p:cNvGraphicFramePr>
            <a:graphicFrameLocks noGrp="1"/>
          </p:cNvGraphicFramePr>
          <p:nvPr/>
        </p:nvGraphicFramePr>
        <p:xfrm>
          <a:off x="0" y="0"/>
          <a:ext cx="9144000" cy="1355742"/>
        </p:xfrm>
        <a:graphic>
          <a:graphicData uri="http://schemas.openxmlformats.org/drawingml/2006/table">
            <a:tbl>
              <a:tblPr/>
              <a:tblGrid>
                <a:gridCol w="1071563"/>
                <a:gridCol w="7843837"/>
                <a:gridCol w="228600"/>
              </a:tblGrid>
              <a:tr h="380643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mbria" pitchFamily="18" charset="0"/>
                      </a:endParaRPr>
                    </a:p>
                  </a:txBody>
                  <a:tcPr marT="45678" marB="45678"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T="45678" marB="45678"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</a:tr>
              <a:tr h="517983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T="45678" marB="45678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" pitchFamily="18" charset="0"/>
                          <a:ea typeface="+mn-ea"/>
                          <a:cs typeface="+mn-cs"/>
                        </a:rPr>
                        <a:t>UNIVERSITY OF ENGINEERING &amp; MANAGEMENT, KOLKATA</a:t>
                      </a:r>
                    </a:p>
                  </a:txBody>
                  <a:tcPr marT="45678" marB="45678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T="45678" marB="45678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</a:tr>
              <a:tr h="45709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mbria" pitchFamily="18" charset="0"/>
                        <a:ea typeface="+mn-ea"/>
                        <a:cs typeface="+mn-cs"/>
                      </a:endParaRPr>
                    </a:p>
                  </a:txBody>
                  <a:tcPr marT="45678" marB="45678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5546" name="TextBox 7"/>
          <p:cNvSpPr txBox="1">
            <a:spLocks noChangeArrowheads="1"/>
          </p:cNvSpPr>
          <p:nvPr/>
        </p:nvSpPr>
        <p:spPr bwMode="auto">
          <a:xfrm>
            <a:off x="579438" y="1905000"/>
            <a:ext cx="8001000" cy="314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</p:txBody>
      </p:sp>
      <p:sp>
        <p:nvSpPr>
          <p:cNvPr id="308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7B2BFC9-CDE2-4639-84B7-5524EFEDF10B}" type="slidenum">
              <a:rPr lang="en-US" altLang="en-US"/>
              <a:pPr>
                <a:defRPr/>
              </a:pPr>
              <a:t>80</a:t>
            </a:fld>
            <a:endParaRPr lang="en-US" altLang="en-US"/>
          </a:p>
        </p:txBody>
      </p:sp>
      <p:pic>
        <p:nvPicPr>
          <p:cNvPr id="65548" name="Picture 6" descr="C:\Users\UEM\Desktop\UEM_New_Logo_05-04-2018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" y="152400"/>
            <a:ext cx="1262063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5549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295400"/>
            <a:ext cx="9144000" cy="541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ChangeArrowheads="1"/>
          </p:cNvSpPr>
          <p:nvPr/>
        </p:nvSpPr>
        <p:spPr bwMode="auto">
          <a:xfrm>
            <a:off x="579438" y="2120900"/>
            <a:ext cx="982662" cy="0"/>
          </a:xfrm>
          <a:prstGeom prst="rect">
            <a:avLst/>
          </a:prstGeom>
          <a:solidFill>
            <a:srgbClr val="F79646"/>
          </a:solidFill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 eaLnBrk="1" hangingPunct="1"/>
            <a:endParaRPr lang="en-US" altLang="en-US"/>
          </a:p>
        </p:txBody>
      </p:sp>
      <p:graphicFrame>
        <p:nvGraphicFramePr>
          <p:cNvPr id="10" name="Group 3"/>
          <p:cNvGraphicFramePr>
            <a:graphicFrameLocks noGrp="1"/>
          </p:cNvGraphicFramePr>
          <p:nvPr/>
        </p:nvGraphicFramePr>
        <p:xfrm>
          <a:off x="0" y="0"/>
          <a:ext cx="9144000" cy="1355742"/>
        </p:xfrm>
        <a:graphic>
          <a:graphicData uri="http://schemas.openxmlformats.org/drawingml/2006/table">
            <a:tbl>
              <a:tblPr/>
              <a:tblGrid>
                <a:gridCol w="1071563"/>
                <a:gridCol w="7843837"/>
                <a:gridCol w="228600"/>
              </a:tblGrid>
              <a:tr h="380643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mbria" pitchFamily="18" charset="0"/>
                      </a:endParaRPr>
                    </a:p>
                  </a:txBody>
                  <a:tcPr marT="45678" marB="45678"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T="45678" marB="45678"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</a:tr>
              <a:tr h="517983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T="45678" marB="45678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" pitchFamily="18" charset="0"/>
                          <a:ea typeface="+mn-ea"/>
                          <a:cs typeface="+mn-cs"/>
                        </a:rPr>
                        <a:t>UNIVERSITY OF ENGINEERING &amp; MANAGEMENT, KOLKATA</a:t>
                      </a:r>
                    </a:p>
                  </a:txBody>
                  <a:tcPr marT="45678" marB="45678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T="45678" marB="45678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</a:tr>
              <a:tr h="45709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mbria" pitchFamily="18" charset="0"/>
                        <a:ea typeface="+mn-ea"/>
                        <a:cs typeface="+mn-cs"/>
                      </a:endParaRPr>
                    </a:p>
                  </a:txBody>
                  <a:tcPr marT="45678" marB="45678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6570" name="TextBox 7"/>
          <p:cNvSpPr txBox="1">
            <a:spLocks noChangeArrowheads="1"/>
          </p:cNvSpPr>
          <p:nvPr/>
        </p:nvSpPr>
        <p:spPr bwMode="auto">
          <a:xfrm>
            <a:off x="579438" y="1905000"/>
            <a:ext cx="8001000" cy="314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</p:txBody>
      </p:sp>
      <p:sp>
        <p:nvSpPr>
          <p:cNvPr id="308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D1C7796-2E04-4FEA-B1F0-4B0EA5A9E21F}" type="slidenum">
              <a:rPr lang="en-US" altLang="en-US"/>
              <a:pPr>
                <a:defRPr/>
              </a:pPr>
              <a:t>81</a:t>
            </a:fld>
            <a:endParaRPr lang="en-US" altLang="en-US"/>
          </a:p>
        </p:txBody>
      </p:sp>
      <p:pic>
        <p:nvPicPr>
          <p:cNvPr id="66572" name="Picture 6" descr="C:\Users\UEM\Desktop\UEM_New_Logo_05-04-2018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" y="152400"/>
            <a:ext cx="1262063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6573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371600"/>
            <a:ext cx="9144000" cy="5346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D3CD611-D227-455F-8F69-97ED77FB3F5F}" type="slidenum">
              <a:rPr lang="en-US" altLang="en-US" smtClean="0"/>
              <a:pPr>
                <a:defRPr/>
              </a:pPr>
              <a:t>82</a:t>
            </a:fld>
            <a:endParaRPr lang="en-US" altLang="en-US"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Comparison b/w Grating and Prism Spectra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</p:nvPr>
        </p:nvGraphicFramePr>
        <p:xfrm>
          <a:off x="533400" y="1981200"/>
          <a:ext cx="8229600" cy="2296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0"/>
                <a:gridCol w="41148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Grating  Spectra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Prism Spectra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It is produced due to diffraction of light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It is produced due to dispersion of light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 grating produces a number of spectra on both sides of the central maximum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 prism produces only one spectrum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The spectral </a:t>
                      </a:r>
                      <a:r>
                        <a:rPr lang="en-US" dirty="0" err="1" smtClean="0"/>
                        <a:t>colours</a:t>
                      </a:r>
                      <a:r>
                        <a:rPr lang="en-US" dirty="0" smtClean="0"/>
                        <a:t> are arranged from violet to red as the angle of diffraction is least for violet.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The spectral </a:t>
                      </a:r>
                      <a:r>
                        <a:rPr lang="en-US" dirty="0" err="1" smtClean="0"/>
                        <a:t>colours</a:t>
                      </a:r>
                      <a:r>
                        <a:rPr lang="en-US" dirty="0" smtClean="0"/>
                        <a:t> are arranged from red to violet as the angle of</a:t>
                      </a:r>
                      <a:r>
                        <a:rPr lang="en-US" baseline="0" dirty="0" smtClean="0"/>
                        <a:t> deviation is least for red </a:t>
                      </a:r>
                      <a:r>
                        <a:rPr lang="en-US" baseline="0" dirty="0" err="1" smtClean="0"/>
                        <a:t>colour</a:t>
                      </a:r>
                      <a:r>
                        <a:rPr lang="en-US" baseline="0" dirty="0" smtClean="0"/>
                        <a:t>.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D3CD611-D227-455F-8F69-97ED77FB3F5F}" type="slidenum">
              <a:rPr lang="en-US" altLang="en-US" smtClean="0"/>
              <a:pPr>
                <a:defRPr/>
              </a:pPr>
              <a:t>83</a:t>
            </a:fld>
            <a:endParaRPr lang="en-US" altLang="en-US"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ChangeArrowheads="1"/>
          </p:cNvSpPr>
          <p:nvPr/>
        </p:nvSpPr>
        <p:spPr bwMode="auto">
          <a:xfrm>
            <a:off x="579438" y="2120900"/>
            <a:ext cx="982662" cy="0"/>
          </a:xfrm>
          <a:prstGeom prst="rect">
            <a:avLst/>
          </a:prstGeom>
          <a:solidFill>
            <a:srgbClr val="F79646"/>
          </a:solidFill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 eaLnBrk="1" hangingPunct="1"/>
            <a:endParaRPr lang="en-US" altLang="en-US"/>
          </a:p>
        </p:txBody>
      </p:sp>
      <p:graphicFrame>
        <p:nvGraphicFramePr>
          <p:cNvPr id="10" name="Group 3"/>
          <p:cNvGraphicFramePr>
            <a:graphicFrameLocks noGrp="1"/>
          </p:cNvGraphicFramePr>
          <p:nvPr/>
        </p:nvGraphicFramePr>
        <p:xfrm>
          <a:off x="0" y="0"/>
          <a:ext cx="9144000" cy="1355742"/>
        </p:xfrm>
        <a:graphic>
          <a:graphicData uri="http://schemas.openxmlformats.org/drawingml/2006/table">
            <a:tbl>
              <a:tblPr/>
              <a:tblGrid>
                <a:gridCol w="1071563"/>
                <a:gridCol w="7843837"/>
                <a:gridCol w="228600"/>
              </a:tblGrid>
              <a:tr h="380643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mbria" pitchFamily="18" charset="0"/>
                      </a:endParaRPr>
                    </a:p>
                  </a:txBody>
                  <a:tcPr marT="45678" marB="45678"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T="45678" marB="45678"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</a:tr>
              <a:tr h="517983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T="45678" marB="45678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" pitchFamily="18" charset="0"/>
                          <a:ea typeface="+mn-ea"/>
                          <a:cs typeface="+mn-cs"/>
                        </a:rPr>
                        <a:t>UNIVERSITY OF ENGINEERING &amp; MANAGEMENT, KOLKATA</a:t>
                      </a:r>
                    </a:p>
                  </a:txBody>
                  <a:tcPr marT="45678" marB="45678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T="45678" marB="45678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</a:tr>
              <a:tr h="45709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mbria" pitchFamily="18" charset="0"/>
                        <a:ea typeface="+mn-ea"/>
                        <a:cs typeface="+mn-cs"/>
                      </a:endParaRPr>
                    </a:p>
                  </a:txBody>
                  <a:tcPr marT="45678" marB="45678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7594" name="TextBox 7"/>
          <p:cNvSpPr txBox="1">
            <a:spLocks noChangeArrowheads="1"/>
          </p:cNvSpPr>
          <p:nvPr/>
        </p:nvSpPr>
        <p:spPr bwMode="auto">
          <a:xfrm>
            <a:off x="579438" y="1905000"/>
            <a:ext cx="8001000" cy="314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</p:txBody>
      </p:sp>
      <p:sp>
        <p:nvSpPr>
          <p:cNvPr id="308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4102F87-0963-49E0-B66A-6EC01AD72EFF}" type="slidenum">
              <a:rPr lang="en-US" altLang="en-US"/>
              <a:pPr>
                <a:defRPr/>
              </a:pPr>
              <a:t>84</a:t>
            </a:fld>
            <a:endParaRPr lang="en-US" altLang="en-US"/>
          </a:p>
        </p:txBody>
      </p:sp>
      <p:pic>
        <p:nvPicPr>
          <p:cNvPr id="67596" name="Picture 6" descr="C:\Users\UEM\Desktop\UEM_New_Logo_05-04-2018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" y="152400"/>
            <a:ext cx="1262063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7597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371600"/>
            <a:ext cx="9144000" cy="5164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ChangeArrowheads="1"/>
          </p:cNvSpPr>
          <p:nvPr/>
        </p:nvSpPr>
        <p:spPr bwMode="auto">
          <a:xfrm>
            <a:off x="579438" y="2120900"/>
            <a:ext cx="982662" cy="0"/>
          </a:xfrm>
          <a:prstGeom prst="rect">
            <a:avLst/>
          </a:prstGeom>
          <a:solidFill>
            <a:srgbClr val="F79646"/>
          </a:solidFill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 eaLnBrk="1" hangingPunct="1"/>
            <a:endParaRPr lang="en-US" altLang="en-US"/>
          </a:p>
        </p:txBody>
      </p:sp>
      <p:graphicFrame>
        <p:nvGraphicFramePr>
          <p:cNvPr id="10" name="Group 3"/>
          <p:cNvGraphicFramePr>
            <a:graphicFrameLocks noGrp="1"/>
          </p:cNvGraphicFramePr>
          <p:nvPr/>
        </p:nvGraphicFramePr>
        <p:xfrm>
          <a:off x="0" y="0"/>
          <a:ext cx="9144000" cy="1355742"/>
        </p:xfrm>
        <a:graphic>
          <a:graphicData uri="http://schemas.openxmlformats.org/drawingml/2006/table">
            <a:tbl>
              <a:tblPr/>
              <a:tblGrid>
                <a:gridCol w="1071563"/>
                <a:gridCol w="7843837"/>
                <a:gridCol w="228600"/>
              </a:tblGrid>
              <a:tr h="380643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mbria" pitchFamily="18" charset="0"/>
                      </a:endParaRPr>
                    </a:p>
                  </a:txBody>
                  <a:tcPr marT="45678" marB="45678"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T="45678" marB="45678"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</a:tr>
              <a:tr h="517983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T="45678" marB="45678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" pitchFamily="18" charset="0"/>
                          <a:ea typeface="+mn-ea"/>
                          <a:cs typeface="+mn-cs"/>
                        </a:rPr>
                        <a:t>UNIVERSITY OF ENGINEERING &amp; MANAGEMENT, KOLKATA</a:t>
                      </a:r>
                    </a:p>
                  </a:txBody>
                  <a:tcPr marT="45678" marB="45678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T="45678" marB="45678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</a:tr>
              <a:tr h="45709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mbria" pitchFamily="18" charset="0"/>
                        <a:ea typeface="+mn-ea"/>
                        <a:cs typeface="+mn-cs"/>
                      </a:endParaRPr>
                    </a:p>
                  </a:txBody>
                  <a:tcPr marT="45678" marB="45678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8618" name="TextBox 7"/>
          <p:cNvSpPr txBox="1">
            <a:spLocks noChangeArrowheads="1"/>
          </p:cNvSpPr>
          <p:nvPr/>
        </p:nvSpPr>
        <p:spPr bwMode="auto">
          <a:xfrm>
            <a:off x="579438" y="1905000"/>
            <a:ext cx="8001000" cy="314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</p:txBody>
      </p:sp>
      <p:sp>
        <p:nvSpPr>
          <p:cNvPr id="308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01466A-BC88-4D35-A091-050E2D267F50}" type="slidenum">
              <a:rPr lang="en-US" altLang="en-US"/>
              <a:pPr>
                <a:defRPr/>
              </a:pPr>
              <a:t>85</a:t>
            </a:fld>
            <a:endParaRPr lang="en-US" altLang="en-US"/>
          </a:p>
        </p:txBody>
      </p:sp>
      <p:pic>
        <p:nvPicPr>
          <p:cNvPr id="68620" name="Picture 6" descr="C:\Users\UEM\Desktop\UEM_New_Logo_05-04-2018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" y="152400"/>
            <a:ext cx="1262063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8621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276350"/>
            <a:ext cx="9144000" cy="5581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D3CD611-D227-455F-8F69-97ED77FB3F5F}" type="slidenum">
              <a:rPr lang="en-US" altLang="en-US" smtClean="0"/>
              <a:pPr>
                <a:defRPr/>
              </a:pPr>
              <a:t>86</a:t>
            </a:fld>
            <a:endParaRPr lang="en-US" altLang="en-US"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D3CD611-D227-455F-8F69-97ED77FB3F5F}" type="slidenum">
              <a:rPr lang="en-US" altLang="en-US" smtClean="0"/>
              <a:pPr>
                <a:defRPr/>
              </a:pPr>
              <a:t>87</a:t>
            </a:fld>
            <a:endParaRPr lang="en-US" altLang="en-US"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D3CD611-D227-455F-8F69-97ED77FB3F5F}" type="slidenum">
              <a:rPr lang="en-US" altLang="en-US" smtClean="0"/>
              <a:pPr>
                <a:defRPr/>
              </a:pPr>
              <a:t>88</a:t>
            </a:fld>
            <a:endParaRPr lang="en-US" altLang="en-US"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D3CD611-D227-455F-8F69-97ED77FB3F5F}" type="slidenum">
              <a:rPr lang="en-US" altLang="en-US" smtClean="0"/>
              <a:pPr>
                <a:defRPr/>
              </a:pPr>
              <a:t>89</a:t>
            </a:fld>
            <a:endParaRPr lang="en-US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579438" y="2120900"/>
            <a:ext cx="982662" cy="0"/>
          </a:xfrm>
          <a:prstGeom prst="rect">
            <a:avLst/>
          </a:prstGeom>
          <a:solidFill>
            <a:srgbClr val="F79646"/>
          </a:solidFill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 eaLnBrk="1" hangingPunct="1"/>
            <a:endParaRPr lang="en-US" altLang="en-US"/>
          </a:p>
        </p:txBody>
      </p:sp>
      <p:graphicFrame>
        <p:nvGraphicFramePr>
          <p:cNvPr id="10" name="Group 3"/>
          <p:cNvGraphicFramePr>
            <a:graphicFrameLocks noGrp="1"/>
          </p:cNvGraphicFramePr>
          <p:nvPr/>
        </p:nvGraphicFramePr>
        <p:xfrm>
          <a:off x="0" y="0"/>
          <a:ext cx="9144000" cy="1355742"/>
        </p:xfrm>
        <a:graphic>
          <a:graphicData uri="http://schemas.openxmlformats.org/drawingml/2006/table">
            <a:tbl>
              <a:tblPr/>
              <a:tblGrid>
                <a:gridCol w="1071563"/>
                <a:gridCol w="7843837"/>
                <a:gridCol w="228600"/>
              </a:tblGrid>
              <a:tr h="380643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mbria" pitchFamily="18" charset="0"/>
                      </a:endParaRPr>
                    </a:p>
                  </a:txBody>
                  <a:tcPr marT="45678" marB="45678"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T="45678" marB="45678"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</a:tr>
              <a:tr h="517983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T="45678" marB="45678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" pitchFamily="18" charset="0"/>
                          <a:ea typeface="+mn-ea"/>
                          <a:cs typeface="+mn-cs"/>
                        </a:rPr>
                        <a:t>UNIVERSITY OF ENGINEERING &amp; MANAGEMENT, KOLKATA</a:t>
                      </a:r>
                    </a:p>
                  </a:txBody>
                  <a:tcPr marT="45678" marB="45678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T="45678" marB="45678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</a:tr>
              <a:tr h="45709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mbria" pitchFamily="18" charset="0"/>
                        <a:ea typeface="+mn-ea"/>
                        <a:cs typeface="+mn-cs"/>
                      </a:endParaRPr>
                    </a:p>
                  </a:txBody>
                  <a:tcPr marT="45678" marB="45678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202" name="TextBox 7"/>
          <p:cNvSpPr txBox="1">
            <a:spLocks noChangeArrowheads="1"/>
          </p:cNvSpPr>
          <p:nvPr/>
        </p:nvSpPr>
        <p:spPr bwMode="auto">
          <a:xfrm>
            <a:off x="579438" y="1905000"/>
            <a:ext cx="8001000" cy="314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</p:txBody>
      </p:sp>
      <p:sp>
        <p:nvSpPr>
          <p:cNvPr id="308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98AFE32-69B8-4024-929F-6F87CEBCB927}" type="slidenum">
              <a:rPr lang="en-US" altLang="en-US"/>
              <a:pPr>
                <a:defRPr/>
              </a:pPr>
              <a:t>9</a:t>
            </a:fld>
            <a:endParaRPr lang="en-US" altLang="en-US"/>
          </a:p>
        </p:txBody>
      </p:sp>
      <p:pic>
        <p:nvPicPr>
          <p:cNvPr id="8204" name="Picture 6" descr="C:\Users\UEM\Desktop\UEM_New_Logo_05-04-2018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2400" y="152400"/>
            <a:ext cx="1262063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447800" y="1447800"/>
            <a:ext cx="7432675" cy="253841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  <a:effectLst/>
        </p:spPr>
      </p:pic>
      <p:pic>
        <p:nvPicPr>
          <p:cNvPr id="8206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33400" y="3962400"/>
            <a:ext cx="8340725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D3CD611-D227-455F-8F69-97ED77FB3F5F}" type="slidenum">
              <a:rPr lang="en-US" altLang="en-US" smtClean="0"/>
              <a:pPr>
                <a:defRPr/>
              </a:pPr>
              <a:t>90</a:t>
            </a:fld>
            <a:endParaRPr lang="en-US" altLang="en-US"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D3CD611-D227-455F-8F69-97ED77FB3F5F}" type="slidenum">
              <a:rPr lang="en-US" altLang="en-US" smtClean="0"/>
              <a:pPr>
                <a:defRPr/>
              </a:pPr>
              <a:t>91</a:t>
            </a:fld>
            <a:endParaRPr lang="en-US" altLang="en-US"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D3CD611-D227-455F-8F69-97ED77FB3F5F}" type="slidenum">
              <a:rPr lang="en-US" altLang="en-US" smtClean="0"/>
              <a:pPr>
                <a:defRPr/>
              </a:pPr>
              <a:t>92</a:t>
            </a:fld>
            <a:endParaRPr lang="en-US" altLang="en-US"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D3CD611-D227-455F-8F69-97ED77FB3F5F}" type="slidenum">
              <a:rPr lang="en-US" altLang="en-US" smtClean="0"/>
              <a:pPr>
                <a:defRPr/>
              </a:pPr>
              <a:t>93</a:t>
            </a:fld>
            <a:endParaRPr lang="en-US" altLang="en-US"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ChangeArrowheads="1"/>
          </p:cNvSpPr>
          <p:nvPr/>
        </p:nvSpPr>
        <p:spPr bwMode="auto">
          <a:xfrm>
            <a:off x="579438" y="2120900"/>
            <a:ext cx="982662" cy="0"/>
          </a:xfrm>
          <a:prstGeom prst="rect">
            <a:avLst/>
          </a:prstGeom>
          <a:solidFill>
            <a:srgbClr val="F79646"/>
          </a:solidFill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 eaLnBrk="1" hangingPunct="1"/>
            <a:endParaRPr lang="en-US" altLang="en-US"/>
          </a:p>
        </p:txBody>
      </p:sp>
      <p:graphicFrame>
        <p:nvGraphicFramePr>
          <p:cNvPr id="10" name="Group 3"/>
          <p:cNvGraphicFramePr>
            <a:graphicFrameLocks noGrp="1"/>
          </p:cNvGraphicFramePr>
          <p:nvPr/>
        </p:nvGraphicFramePr>
        <p:xfrm>
          <a:off x="0" y="0"/>
          <a:ext cx="9144000" cy="1355742"/>
        </p:xfrm>
        <a:graphic>
          <a:graphicData uri="http://schemas.openxmlformats.org/drawingml/2006/table">
            <a:tbl>
              <a:tblPr/>
              <a:tblGrid>
                <a:gridCol w="1071563"/>
                <a:gridCol w="7843837"/>
                <a:gridCol w="228600"/>
              </a:tblGrid>
              <a:tr h="380643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mbria" pitchFamily="18" charset="0"/>
                      </a:endParaRPr>
                    </a:p>
                  </a:txBody>
                  <a:tcPr marT="45678" marB="45678"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T="45678" marB="45678"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</a:tr>
              <a:tr h="517983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T="45678" marB="45678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" pitchFamily="18" charset="0"/>
                          <a:ea typeface="+mn-ea"/>
                          <a:cs typeface="+mn-cs"/>
                        </a:rPr>
                        <a:t>UNIVERSITY OF ENGINEERING &amp; MANAGEMENT, KOLKATA</a:t>
                      </a:r>
                    </a:p>
                  </a:txBody>
                  <a:tcPr marT="45678" marB="45678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T="45678" marB="45678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</a:tr>
              <a:tr h="45709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mbria" pitchFamily="18" charset="0"/>
                        <a:ea typeface="+mn-ea"/>
                        <a:cs typeface="+mn-cs"/>
                      </a:endParaRPr>
                    </a:p>
                  </a:txBody>
                  <a:tcPr marT="45678" marB="45678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9642" name="TextBox 7"/>
          <p:cNvSpPr txBox="1">
            <a:spLocks noChangeArrowheads="1"/>
          </p:cNvSpPr>
          <p:nvPr/>
        </p:nvSpPr>
        <p:spPr bwMode="auto">
          <a:xfrm>
            <a:off x="579438" y="1905000"/>
            <a:ext cx="8001000" cy="314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</p:txBody>
      </p:sp>
      <p:sp>
        <p:nvSpPr>
          <p:cNvPr id="69643" name="Content Placeholder 7"/>
          <p:cNvSpPr>
            <a:spLocks noGrp="1"/>
          </p:cNvSpPr>
          <p:nvPr>
            <p:ph idx="1"/>
          </p:nvPr>
        </p:nvSpPr>
        <p:spPr>
          <a:xfrm>
            <a:off x="0" y="1371600"/>
            <a:ext cx="9144000" cy="5486400"/>
          </a:xfrm>
        </p:spPr>
        <p:txBody>
          <a:bodyPr/>
          <a:lstStyle/>
          <a:p>
            <a:pPr>
              <a:buFont typeface="Arial" charset="0"/>
              <a:buAutoNum type="arabicPeriod"/>
            </a:pPr>
            <a:r>
              <a:rPr lang="en-US" sz="1600" smtClean="0">
                <a:solidFill>
                  <a:srgbClr val="0000FF"/>
                </a:solidFill>
              </a:rPr>
              <a:t>Find the missing order for a double-slit Fraunhofer Diffraction pattern if the slit widths are 0.2 mm separated by 0.6 mm.</a:t>
            </a:r>
            <a:r>
              <a:rPr lang="en-US" sz="1600" smtClean="0"/>
              <a:t/>
            </a:r>
            <a:br>
              <a:rPr lang="en-US" sz="1600" smtClean="0"/>
            </a:br>
            <a:r>
              <a:rPr lang="en-US" sz="1600" smtClean="0">
                <a:solidFill>
                  <a:srgbClr val="F747FB"/>
                </a:solidFill>
              </a:rPr>
              <a:t>a) 1</a:t>
            </a:r>
            <a:r>
              <a:rPr lang="en-US" sz="1600" baseline="30000" smtClean="0">
                <a:solidFill>
                  <a:srgbClr val="F747FB"/>
                </a:solidFill>
              </a:rPr>
              <a:t>st</a:t>
            </a:r>
            <a:r>
              <a:rPr lang="en-US" sz="1600" smtClean="0">
                <a:solidFill>
                  <a:srgbClr val="F747FB"/>
                </a:solidFill>
              </a:rPr>
              <a:t>, 5</a:t>
            </a:r>
            <a:r>
              <a:rPr lang="en-US" sz="1600" baseline="30000" smtClean="0">
                <a:solidFill>
                  <a:srgbClr val="F747FB"/>
                </a:solidFill>
              </a:rPr>
              <a:t>th</a:t>
            </a:r>
            <a:r>
              <a:rPr lang="en-US" sz="1600" smtClean="0">
                <a:solidFill>
                  <a:srgbClr val="F747FB"/>
                </a:solidFill>
              </a:rPr>
              <a:t>, 9</a:t>
            </a:r>
            <a:r>
              <a:rPr lang="en-US" sz="1600" baseline="30000" smtClean="0">
                <a:solidFill>
                  <a:srgbClr val="F747FB"/>
                </a:solidFill>
              </a:rPr>
              <a:t>th</a:t>
            </a:r>
            <a:r>
              <a:rPr lang="en-US" sz="1600" smtClean="0">
                <a:solidFill>
                  <a:srgbClr val="F747FB"/>
                </a:solidFill>
              </a:rPr>
              <a:t>, ….</a:t>
            </a:r>
            <a:br>
              <a:rPr lang="en-US" sz="1600" smtClean="0">
                <a:solidFill>
                  <a:srgbClr val="F747FB"/>
                </a:solidFill>
              </a:rPr>
            </a:br>
            <a:r>
              <a:rPr lang="en-US" sz="1600" smtClean="0">
                <a:solidFill>
                  <a:srgbClr val="F747FB"/>
                </a:solidFill>
              </a:rPr>
              <a:t>b) 2</a:t>
            </a:r>
            <a:r>
              <a:rPr lang="en-US" sz="1600" baseline="30000" smtClean="0">
                <a:solidFill>
                  <a:srgbClr val="F747FB"/>
                </a:solidFill>
              </a:rPr>
              <a:t>nd</a:t>
            </a:r>
            <a:r>
              <a:rPr lang="en-US" sz="1600" smtClean="0">
                <a:solidFill>
                  <a:srgbClr val="F747FB"/>
                </a:solidFill>
              </a:rPr>
              <a:t>, 6</a:t>
            </a:r>
            <a:r>
              <a:rPr lang="en-US" sz="1600" baseline="30000" smtClean="0">
                <a:solidFill>
                  <a:srgbClr val="F747FB"/>
                </a:solidFill>
              </a:rPr>
              <a:t>th</a:t>
            </a:r>
            <a:r>
              <a:rPr lang="en-US" sz="1600" smtClean="0">
                <a:solidFill>
                  <a:srgbClr val="F747FB"/>
                </a:solidFill>
              </a:rPr>
              <a:t>, 10</a:t>
            </a:r>
            <a:r>
              <a:rPr lang="en-US" sz="1600" baseline="30000" smtClean="0">
                <a:solidFill>
                  <a:srgbClr val="F747FB"/>
                </a:solidFill>
              </a:rPr>
              <a:t>th</a:t>
            </a:r>
            <a:r>
              <a:rPr lang="en-US" sz="1600" smtClean="0">
                <a:solidFill>
                  <a:srgbClr val="F747FB"/>
                </a:solidFill>
              </a:rPr>
              <a:t>, …</a:t>
            </a:r>
            <a:br>
              <a:rPr lang="en-US" sz="1600" smtClean="0">
                <a:solidFill>
                  <a:srgbClr val="F747FB"/>
                </a:solidFill>
              </a:rPr>
            </a:br>
            <a:r>
              <a:rPr lang="en-US" sz="1600" smtClean="0">
                <a:solidFill>
                  <a:srgbClr val="F747FB"/>
                </a:solidFill>
              </a:rPr>
              <a:t>c) 3</a:t>
            </a:r>
            <a:r>
              <a:rPr lang="en-US" sz="1600" baseline="30000" smtClean="0">
                <a:solidFill>
                  <a:srgbClr val="F747FB"/>
                </a:solidFill>
              </a:rPr>
              <a:t>rd</a:t>
            </a:r>
            <a:r>
              <a:rPr lang="en-US" sz="1600" smtClean="0">
                <a:solidFill>
                  <a:srgbClr val="F747FB"/>
                </a:solidFill>
              </a:rPr>
              <a:t>, 7</a:t>
            </a:r>
            <a:r>
              <a:rPr lang="en-US" sz="1600" baseline="30000" smtClean="0">
                <a:solidFill>
                  <a:srgbClr val="F747FB"/>
                </a:solidFill>
              </a:rPr>
              <a:t>th</a:t>
            </a:r>
            <a:r>
              <a:rPr lang="en-US" sz="1600" smtClean="0">
                <a:solidFill>
                  <a:srgbClr val="F747FB"/>
                </a:solidFill>
              </a:rPr>
              <a:t>, 11</a:t>
            </a:r>
            <a:r>
              <a:rPr lang="en-US" sz="1600" baseline="30000" smtClean="0">
                <a:solidFill>
                  <a:srgbClr val="F747FB"/>
                </a:solidFill>
              </a:rPr>
              <a:t>th</a:t>
            </a:r>
            <a:r>
              <a:rPr lang="en-US" sz="1600" smtClean="0">
                <a:solidFill>
                  <a:srgbClr val="F747FB"/>
                </a:solidFill>
              </a:rPr>
              <a:t>, ….</a:t>
            </a:r>
            <a:br>
              <a:rPr lang="en-US" sz="1600" smtClean="0">
                <a:solidFill>
                  <a:srgbClr val="F747FB"/>
                </a:solidFill>
              </a:rPr>
            </a:br>
            <a:r>
              <a:rPr lang="en-US" sz="1600" smtClean="0">
                <a:solidFill>
                  <a:srgbClr val="F747FB"/>
                </a:solidFill>
              </a:rPr>
              <a:t>d) 4</a:t>
            </a:r>
            <a:r>
              <a:rPr lang="en-US" sz="1600" baseline="30000" smtClean="0">
                <a:solidFill>
                  <a:srgbClr val="F747FB"/>
                </a:solidFill>
              </a:rPr>
              <a:t>th</a:t>
            </a:r>
            <a:r>
              <a:rPr lang="en-US" sz="1600" smtClean="0">
                <a:solidFill>
                  <a:srgbClr val="F747FB"/>
                </a:solidFill>
              </a:rPr>
              <a:t>, 8</a:t>
            </a:r>
            <a:r>
              <a:rPr lang="en-US" sz="1600" baseline="30000" smtClean="0">
                <a:solidFill>
                  <a:srgbClr val="F747FB"/>
                </a:solidFill>
              </a:rPr>
              <a:t>th</a:t>
            </a:r>
            <a:r>
              <a:rPr lang="en-US" sz="1600" smtClean="0">
                <a:solidFill>
                  <a:srgbClr val="F747FB"/>
                </a:solidFill>
              </a:rPr>
              <a:t>, 12</a:t>
            </a:r>
            <a:r>
              <a:rPr lang="en-US" sz="1600" baseline="30000" smtClean="0">
                <a:solidFill>
                  <a:srgbClr val="F747FB"/>
                </a:solidFill>
              </a:rPr>
              <a:t>th</a:t>
            </a:r>
            <a:r>
              <a:rPr lang="en-US" sz="1600" smtClean="0">
                <a:solidFill>
                  <a:srgbClr val="F747FB"/>
                </a:solidFill>
              </a:rPr>
              <a:t>, …</a:t>
            </a:r>
          </a:p>
          <a:p>
            <a:pPr>
              <a:buFont typeface="Arial" charset="0"/>
              <a:buAutoNum type="arabicPeriod"/>
            </a:pPr>
            <a:r>
              <a:rPr lang="en-US" sz="1600" smtClean="0">
                <a:solidFill>
                  <a:srgbClr val="0000FF"/>
                </a:solidFill>
              </a:rPr>
              <a:t>A screen is placed 2m away from the lens to obtain the diffraction pattern in the focal plane of the lens in a single slit diffraction experiment. What will be the slit width if the first minimum lies 5 mm on either side of the central maximum when plane light waves of wavelength 4000 Å are incident on the slit?</a:t>
            </a:r>
            <a:r>
              <a:rPr lang="en-US" sz="1600" smtClean="0"/>
              <a:t/>
            </a:r>
            <a:br>
              <a:rPr lang="en-US" sz="1600" smtClean="0"/>
            </a:br>
            <a:r>
              <a:rPr lang="en-US" sz="1600" smtClean="0">
                <a:solidFill>
                  <a:srgbClr val="F747FB"/>
                </a:solidFill>
              </a:rPr>
              <a:t>a) 0.16 mm</a:t>
            </a:r>
            <a:br>
              <a:rPr lang="en-US" sz="1600" smtClean="0">
                <a:solidFill>
                  <a:srgbClr val="F747FB"/>
                </a:solidFill>
              </a:rPr>
            </a:br>
            <a:r>
              <a:rPr lang="en-US" sz="1600" smtClean="0">
                <a:solidFill>
                  <a:srgbClr val="F747FB"/>
                </a:solidFill>
              </a:rPr>
              <a:t>b) 0.26 mm</a:t>
            </a:r>
            <a:br>
              <a:rPr lang="en-US" sz="1600" smtClean="0">
                <a:solidFill>
                  <a:srgbClr val="F747FB"/>
                </a:solidFill>
              </a:rPr>
            </a:br>
            <a:r>
              <a:rPr lang="en-US" sz="1600" smtClean="0">
                <a:solidFill>
                  <a:srgbClr val="F747FB"/>
                </a:solidFill>
              </a:rPr>
              <a:t>c) 0.36 mm</a:t>
            </a:r>
            <a:br>
              <a:rPr lang="en-US" sz="1600" smtClean="0">
                <a:solidFill>
                  <a:srgbClr val="F747FB"/>
                </a:solidFill>
              </a:rPr>
            </a:br>
            <a:r>
              <a:rPr lang="en-US" sz="1600" smtClean="0">
                <a:solidFill>
                  <a:srgbClr val="F747FB"/>
                </a:solidFill>
              </a:rPr>
              <a:t>d) 0.46 mm</a:t>
            </a:r>
          </a:p>
          <a:p>
            <a:pPr>
              <a:buFont typeface="Arial" charset="0"/>
              <a:buAutoNum type="arabicPeriod"/>
            </a:pPr>
            <a:r>
              <a:rPr lang="en-US" sz="1600" smtClean="0">
                <a:solidFill>
                  <a:srgbClr val="0000FF"/>
                </a:solidFill>
              </a:rPr>
              <a:t> In Double Slit Fraunhofer Diffraction, some orders of interference pattern are missing. It is called </a:t>
            </a:r>
            <a:r>
              <a:rPr lang="en-US" sz="1600" smtClean="0">
                <a:solidFill>
                  <a:srgbClr val="F747FB"/>
                </a:solidFill>
              </a:rPr>
              <a:t>____________</a:t>
            </a:r>
            <a:br>
              <a:rPr lang="en-US" sz="1600" smtClean="0">
                <a:solidFill>
                  <a:srgbClr val="F747FB"/>
                </a:solidFill>
              </a:rPr>
            </a:br>
            <a:r>
              <a:rPr lang="en-US" sz="1600" smtClean="0">
                <a:solidFill>
                  <a:srgbClr val="F747FB"/>
                </a:solidFill>
              </a:rPr>
              <a:t>a) Missing Spectra</a:t>
            </a:r>
            <a:br>
              <a:rPr lang="en-US" sz="1600" smtClean="0">
                <a:solidFill>
                  <a:srgbClr val="F747FB"/>
                </a:solidFill>
              </a:rPr>
            </a:br>
            <a:r>
              <a:rPr lang="en-US" sz="1600" smtClean="0">
                <a:solidFill>
                  <a:srgbClr val="F747FB"/>
                </a:solidFill>
              </a:rPr>
              <a:t>b) Absent Spectra</a:t>
            </a:r>
            <a:br>
              <a:rPr lang="en-US" sz="1600" smtClean="0">
                <a:solidFill>
                  <a:srgbClr val="F747FB"/>
                </a:solidFill>
              </a:rPr>
            </a:br>
            <a:r>
              <a:rPr lang="en-US" sz="1600" smtClean="0">
                <a:solidFill>
                  <a:srgbClr val="F747FB"/>
                </a:solidFill>
              </a:rPr>
              <a:t>c) End Spectra</a:t>
            </a:r>
            <a:br>
              <a:rPr lang="en-US" sz="1600" smtClean="0">
                <a:solidFill>
                  <a:srgbClr val="F747FB"/>
                </a:solidFill>
              </a:rPr>
            </a:br>
            <a:r>
              <a:rPr lang="en-US" sz="1600" smtClean="0">
                <a:solidFill>
                  <a:srgbClr val="F747FB"/>
                </a:solidFill>
              </a:rPr>
              <a:t>d) Emission Spectra</a:t>
            </a:r>
          </a:p>
          <a:p>
            <a:pPr>
              <a:buFont typeface="Arial" charset="0"/>
              <a:buNone/>
            </a:pPr>
            <a:endParaRPr lang="en-US" sz="1600" smtClean="0"/>
          </a:p>
        </p:txBody>
      </p:sp>
      <p:sp>
        <p:nvSpPr>
          <p:cNvPr id="308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0EC3930-3C99-4453-BCC1-566CCA7E9810}" type="slidenum">
              <a:rPr lang="en-US" altLang="en-US"/>
              <a:pPr>
                <a:defRPr/>
              </a:pPr>
              <a:t>94</a:t>
            </a:fld>
            <a:endParaRPr lang="en-US" altLang="en-US"/>
          </a:p>
        </p:txBody>
      </p:sp>
      <p:pic>
        <p:nvPicPr>
          <p:cNvPr id="69645" name="Picture 6" descr="C:\Users\UEM\Desktop\UEM_New_Logo_05-04-2018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" y="152400"/>
            <a:ext cx="1262063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ChangeArrowheads="1"/>
          </p:cNvSpPr>
          <p:nvPr/>
        </p:nvSpPr>
        <p:spPr bwMode="auto">
          <a:xfrm>
            <a:off x="579438" y="2120900"/>
            <a:ext cx="982662" cy="0"/>
          </a:xfrm>
          <a:prstGeom prst="rect">
            <a:avLst/>
          </a:prstGeom>
          <a:solidFill>
            <a:srgbClr val="F79646"/>
          </a:solidFill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 eaLnBrk="1" hangingPunct="1"/>
            <a:endParaRPr lang="en-US" altLang="en-US"/>
          </a:p>
        </p:txBody>
      </p:sp>
      <p:graphicFrame>
        <p:nvGraphicFramePr>
          <p:cNvPr id="10" name="Group 3"/>
          <p:cNvGraphicFramePr>
            <a:graphicFrameLocks noGrp="1"/>
          </p:cNvGraphicFramePr>
          <p:nvPr/>
        </p:nvGraphicFramePr>
        <p:xfrm>
          <a:off x="0" y="0"/>
          <a:ext cx="9144000" cy="1355742"/>
        </p:xfrm>
        <a:graphic>
          <a:graphicData uri="http://schemas.openxmlformats.org/drawingml/2006/table">
            <a:tbl>
              <a:tblPr/>
              <a:tblGrid>
                <a:gridCol w="1071563"/>
                <a:gridCol w="7843837"/>
                <a:gridCol w="228600"/>
              </a:tblGrid>
              <a:tr h="380643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mbria" pitchFamily="18" charset="0"/>
                      </a:endParaRPr>
                    </a:p>
                  </a:txBody>
                  <a:tcPr marT="45678" marB="45678"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T="45678" marB="45678"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</a:tr>
              <a:tr h="517983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T="45678" marB="45678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" pitchFamily="18" charset="0"/>
                          <a:ea typeface="+mn-ea"/>
                          <a:cs typeface="+mn-cs"/>
                        </a:rPr>
                        <a:t>UNIVERSITY OF ENGINEERING &amp; MANAGEMENT, KOLKATA</a:t>
                      </a:r>
                    </a:p>
                  </a:txBody>
                  <a:tcPr marT="45678" marB="45678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T="45678" marB="45678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</a:tr>
              <a:tr h="45709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mbria" pitchFamily="18" charset="0"/>
                        <a:ea typeface="+mn-ea"/>
                        <a:cs typeface="+mn-cs"/>
                      </a:endParaRPr>
                    </a:p>
                  </a:txBody>
                  <a:tcPr marT="45678" marB="45678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0666" name="TextBox 7"/>
          <p:cNvSpPr txBox="1">
            <a:spLocks noChangeArrowheads="1"/>
          </p:cNvSpPr>
          <p:nvPr/>
        </p:nvSpPr>
        <p:spPr bwMode="auto">
          <a:xfrm>
            <a:off x="579438" y="1905000"/>
            <a:ext cx="8001000" cy="314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</p:txBody>
      </p:sp>
      <p:sp>
        <p:nvSpPr>
          <p:cNvPr id="70667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charset="0"/>
              <a:buAutoNum type="arabicPeriod" startAt="4"/>
            </a:pPr>
            <a:r>
              <a:rPr lang="en-US" sz="2000" smtClean="0">
                <a:solidFill>
                  <a:srgbClr val="0000FF"/>
                </a:solidFill>
              </a:rPr>
              <a:t>In Fresnel Diffraction, the incident wavefront is _________</a:t>
            </a:r>
            <a:r>
              <a:rPr lang="en-US" sz="2000" smtClean="0"/>
              <a:t/>
            </a:r>
            <a:br>
              <a:rPr lang="en-US" sz="2000" smtClean="0"/>
            </a:br>
            <a:r>
              <a:rPr lang="en-US" sz="2000" smtClean="0">
                <a:solidFill>
                  <a:srgbClr val="F747FB"/>
                </a:solidFill>
              </a:rPr>
              <a:t>a) Hyperbolic</a:t>
            </a:r>
            <a:br>
              <a:rPr lang="en-US" sz="2000" smtClean="0">
                <a:solidFill>
                  <a:srgbClr val="F747FB"/>
                </a:solidFill>
              </a:rPr>
            </a:br>
            <a:r>
              <a:rPr lang="en-US" sz="2000" smtClean="0">
                <a:solidFill>
                  <a:srgbClr val="F747FB"/>
                </a:solidFill>
              </a:rPr>
              <a:t>b) Linear</a:t>
            </a:r>
            <a:br>
              <a:rPr lang="en-US" sz="2000" smtClean="0">
                <a:solidFill>
                  <a:srgbClr val="F747FB"/>
                </a:solidFill>
              </a:rPr>
            </a:br>
            <a:r>
              <a:rPr lang="en-US" sz="2000" smtClean="0">
                <a:solidFill>
                  <a:srgbClr val="F747FB"/>
                </a:solidFill>
              </a:rPr>
              <a:t>c) Spherical</a:t>
            </a:r>
            <a:br>
              <a:rPr lang="en-US" sz="2000" smtClean="0">
                <a:solidFill>
                  <a:srgbClr val="F747FB"/>
                </a:solidFill>
              </a:rPr>
            </a:br>
            <a:r>
              <a:rPr lang="en-US" sz="2000" smtClean="0">
                <a:solidFill>
                  <a:srgbClr val="F747FB"/>
                </a:solidFill>
              </a:rPr>
              <a:t>d) Elliptical</a:t>
            </a:r>
          </a:p>
          <a:p>
            <a:pPr marL="457200" indent="-457200">
              <a:buFont typeface="Arial" charset="0"/>
              <a:buAutoNum type="arabicPeriod" startAt="4"/>
            </a:pPr>
            <a:endParaRPr lang="en-US" sz="2000" smtClean="0"/>
          </a:p>
          <a:p>
            <a:pPr marL="457200" indent="-457200">
              <a:buFont typeface="Arial" charset="0"/>
              <a:buAutoNum type="arabicPeriod" startAt="4"/>
            </a:pPr>
            <a:r>
              <a:rPr lang="en-US" sz="2000" smtClean="0">
                <a:solidFill>
                  <a:srgbClr val="0000FF"/>
                </a:solidFill>
              </a:rPr>
              <a:t>What is the effective distance between the source of light and the screen in Fraunhofer Diffraction?</a:t>
            </a:r>
            <a:r>
              <a:rPr lang="en-US" sz="2000" smtClean="0"/>
              <a:t/>
            </a:r>
            <a:br>
              <a:rPr lang="en-US" sz="2000" smtClean="0"/>
            </a:br>
            <a:r>
              <a:rPr lang="en-US" sz="2000" smtClean="0">
                <a:solidFill>
                  <a:srgbClr val="F747FB"/>
                </a:solidFill>
              </a:rPr>
              <a:t>a) Focal length of the convex lens</a:t>
            </a:r>
            <a:br>
              <a:rPr lang="en-US" sz="2000" smtClean="0">
                <a:solidFill>
                  <a:srgbClr val="F747FB"/>
                </a:solidFill>
              </a:rPr>
            </a:br>
            <a:r>
              <a:rPr lang="en-US" sz="2000" smtClean="0">
                <a:solidFill>
                  <a:srgbClr val="F747FB"/>
                </a:solidFill>
              </a:rPr>
              <a:t>b) Less than Focal Length of the convex lens</a:t>
            </a:r>
            <a:br>
              <a:rPr lang="en-US" sz="2000" smtClean="0">
                <a:solidFill>
                  <a:srgbClr val="F747FB"/>
                </a:solidFill>
              </a:rPr>
            </a:br>
            <a:r>
              <a:rPr lang="en-US" sz="2000" smtClean="0">
                <a:solidFill>
                  <a:srgbClr val="F747FB"/>
                </a:solidFill>
              </a:rPr>
              <a:t>c) Greater than the focal length of the convex lens and less than infinite</a:t>
            </a:r>
            <a:br>
              <a:rPr lang="en-US" sz="2000" smtClean="0">
                <a:solidFill>
                  <a:srgbClr val="F747FB"/>
                </a:solidFill>
              </a:rPr>
            </a:br>
            <a:r>
              <a:rPr lang="en-US" sz="2000" smtClean="0">
                <a:solidFill>
                  <a:srgbClr val="F747FB"/>
                </a:solidFill>
              </a:rPr>
              <a:t>d) Infinite</a:t>
            </a:r>
          </a:p>
        </p:txBody>
      </p:sp>
      <p:sp>
        <p:nvSpPr>
          <p:cNvPr id="308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13DDC96-27A4-4F38-9DEE-20D67CDFEB23}" type="slidenum">
              <a:rPr lang="en-US" altLang="en-US"/>
              <a:pPr>
                <a:defRPr/>
              </a:pPr>
              <a:t>95</a:t>
            </a:fld>
            <a:endParaRPr lang="en-US" altLang="en-US"/>
          </a:p>
        </p:txBody>
      </p:sp>
      <p:pic>
        <p:nvPicPr>
          <p:cNvPr id="70669" name="Picture 6" descr="C:\Users\UEM\Desktop\UEM_New_Logo_05-04-2018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" y="152400"/>
            <a:ext cx="1262063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ChangeArrowheads="1"/>
          </p:cNvSpPr>
          <p:nvPr/>
        </p:nvSpPr>
        <p:spPr bwMode="auto">
          <a:xfrm>
            <a:off x="579438" y="2120900"/>
            <a:ext cx="982662" cy="0"/>
          </a:xfrm>
          <a:prstGeom prst="rect">
            <a:avLst/>
          </a:prstGeom>
          <a:solidFill>
            <a:srgbClr val="F79646"/>
          </a:solidFill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 eaLnBrk="1" hangingPunct="1"/>
            <a:endParaRPr lang="en-US" altLang="en-US"/>
          </a:p>
        </p:txBody>
      </p:sp>
      <p:graphicFrame>
        <p:nvGraphicFramePr>
          <p:cNvPr id="10" name="Group 3"/>
          <p:cNvGraphicFramePr>
            <a:graphicFrameLocks noGrp="1"/>
          </p:cNvGraphicFramePr>
          <p:nvPr/>
        </p:nvGraphicFramePr>
        <p:xfrm>
          <a:off x="0" y="0"/>
          <a:ext cx="9144000" cy="1355742"/>
        </p:xfrm>
        <a:graphic>
          <a:graphicData uri="http://schemas.openxmlformats.org/drawingml/2006/table">
            <a:tbl>
              <a:tblPr/>
              <a:tblGrid>
                <a:gridCol w="1071563"/>
                <a:gridCol w="7843837"/>
                <a:gridCol w="228600"/>
              </a:tblGrid>
              <a:tr h="380643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mbria" pitchFamily="18" charset="0"/>
                      </a:endParaRPr>
                    </a:p>
                  </a:txBody>
                  <a:tcPr marT="45678" marB="45678"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T="45678" marB="45678"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</a:tr>
              <a:tr h="517983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T="45678" marB="45678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" pitchFamily="18" charset="0"/>
                          <a:ea typeface="+mn-ea"/>
                          <a:cs typeface="+mn-cs"/>
                        </a:rPr>
                        <a:t>UNIVERSITY OF ENGINEERING &amp; MANAGEMENT, KOLKATA</a:t>
                      </a:r>
                    </a:p>
                  </a:txBody>
                  <a:tcPr marT="45678" marB="45678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T="45678" marB="45678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</a:tr>
              <a:tr h="45709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mbria" pitchFamily="18" charset="0"/>
                        <a:ea typeface="+mn-ea"/>
                        <a:cs typeface="+mn-cs"/>
                      </a:endParaRPr>
                    </a:p>
                  </a:txBody>
                  <a:tcPr marT="45678" marB="45678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1690" name="TextBox 11"/>
          <p:cNvSpPr txBox="1">
            <a:spLocks noChangeArrowheads="1"/>
          </p:cNvSpPr>
          <p:nvPr/>
        </p:nvSpPr>
        <p:spPr bwMode="auto">
          <a:xfrm>
            <a:off x="2868613" y="2084388"/>
            <a:ext cx="2930525" cy="769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/>
            <a:r>
              <a:rPr lang="en-IN" altLang="en-US" sz="4400" b="1">
                <a:latin typeface="Cambria" pitchFamily="18" charset="0"/>
              </a:rPr>
              <a:t>Thank You</a:t>
            </a:r>
          </a:p>
        </p:txBody>
      </p:sp>
      <p:sp>
        <p:nvSpPr>
          <p:cNvPr id="4107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E275F5E-937E-4542-9926-93BEDE387C40}" type="slidenum">
              <a:rPr lang="en-US" altLang="en-US"/>
              <a:pPr>
                <a:defRPr/>
              </a:pPr>
              <a:t>96</a:t>
            </a:fld>
            <a:endParaRPr lang="en-US" altLang="en-US"/>
          </a:p>
        </p:txBody>
      </p:sp>
      <p:pic>
        <p:nvPicPr>
          <p:cNvPr id="71692" name="Picture 8" descr="handshake-graphic-vector-1275087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114675" y="3124200"/>
            <a:ext cx="2438400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693" name="Picture 7" descr="C:\Users\UEM\Desktop\UEM_New_Logo_05-04-2018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2400" y="152400"/>
            <a:ext cx="1262063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ChangeArrowheads="1"/>
          </p:cNvSpPr>
          <p:nvPr/>
        </p:nvSpPr>
        <p:spPr bwMode="auto">
          <a:xfrm>
            <a:off x="579438" y="2120900"/>
            <a:ext cx="982662" cy="0"/>
          </a:xfrm>
          <a:prstGeom prst="rect">
            <a:avLst/>
          </a:prstGeom>
          <a:solidFill>
            <a:srgbClr val="F79646"/>
          </a:solidFill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 eaLnBrk="1" hangingPunct="1"/>
            <a:endParaRPr lang="en-US" altLang="en-US"/>
          </a:p>
        </p:txBody>
      </p:sp>
      <p:graphicFrame>
        <p:nvGraphicFramePr>
          <p:cNvPr id="10" name="Group 3"/>
          <p:cNvGraphicFramePr>
            <a:graphicFrameLocks noGrp="1"/>
          </p:cNvGraphicFramePr>
          <p:nvPr/>
        </p:nvGraphicFramePr>
        <p:xfrm>
          <a:off x="0" y="0"/>
          <a:ext cx="9144000" cy="1355742"/>
        </p:xfrm>
        <a:graphic>
          <a:graphicData uri="http://schemas.openxmlformats.org/drawingml/2006/table">
            <a:tbl>
              <a:tblPr/>
              <a:tblGrid>
                <a:gridCol w="1071563"/>
                <a:gridCol w="7843837"/>
                <a:gridCol w="228600"/>
              </a:tblGrid>
              <a:tr h="380643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mbria" pitchFamily="18" charset="0"/>
                      </a:endParaRPr>
                    </a:p>
                  </a:txBody>
                  <a:tcPr marT="45678" marB="45678"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T="45678" marB="45678"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</a:tr>
              <a:tr h="517983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T="45678" marB="45678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" pitchFamily="18" charset="0"/>
                          <a:ea typeface="+mn-ea"/>
                          <a:cs typeface="+mn-cs"/>
                        </a:rPr>
                        <a:t>UNIVERSITY OF ENGINEERING &amp; MANAGEMENT, KOLKATA</a:t>
                      </a:r>
                    </a:p>
                  </a:txBody>
                  <a:tcPr marT="45678" marB="45678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T="45678" marB="45678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</a:tr>
              <a:tr h="45709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mbria" pitchFamily="18" charset="0"/>
                        <a:ea typeface="+mn-ea"/>
                        <a:cs typeface="+mn-cs"/>
                      </a:endParaRPr>
                    </a:p>
                  </a:txBody>
                  <a:tcPr marT="45678" marB="45678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2714" name="TextBox 7"/>
          <p:cNvSpPr txBox="1">
            <a:spLocks noChangeArrowheads="1"/>
          </p:cNvSpPr>
          <p:nvPr/>
        </p:nvSpPr>
        <p:spPr bwMode="auto">
          <a:xfrm>
            <a:off x="579438" y="1905000"/>
            <a:ext cx="8001000" cy="314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</p:txBody>
      </p:sp>
      <p:sp>
        <p:nvSpPr>
          <p:cNvPr id="308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231D7A9-0FA2-4BBE-9345-9F5CE0F570D9}" type="slidenum">
              <a:rPr lang="en-US" altLang="en-US"/>
              <a:pPr>
                <a:defRPr/>
              </a:pPr>
              <a:t>97</a:t>
            </a:fld>
            <a:endParaRPr lang="en-US" altLang="en-US"/>
          </a:p>
        </p:txBody>
      </p:sp>
      <p:pic>
        <p:nvPicPr>
          <p:cNvPr id="72716" name="Picture 6" descr="C:\Users\UEM\Desktop\UEM_New_Logo_05-04-2018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" y="152400"/>
            <a:ext cx="1262063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22203</TotalTime>
  <Words>1086</Words>
  <Application>Microsoft Office PowerPoint</Application>
  <PresentationFormat>On-screen Show (4:3)</PresentationFormat>
  <Paragraphs>638</Paragraphs>
  <Slides>97</Slides>
  <Notes>2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97</vt:i4>
      </vt:variant>
    </vt:vector>
  </HeadingPairs>
  <TitlesOfParts>
    <vt:vector size="99" baseType="lpstr">
      <vt:lpstr>Office Theme</vt:lpstr>
      <vt:lpstr>Equation</vt:lpstr>
      <vt:lpstr>UNIVERSITY OF ENGINEERING &amp; MANAGEMENT, KOLKATA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UNIVERSITY OF ENGINEERING &amp; MANAGEMENT, KOLKATA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Double Slit Diffraction</vt:lpstr>
      <vt:lpstr>Slide 61</vt:lpstr>
      <vt:lpstr>Slide 62</vt:lpstr>
      <vt:lpstr>Slide 63</vt:lpstr>
      <vt:lpstr>Please Solve …</vt:lpstr>
      <vt:lpstr>Slide 65</vt:lpstr>
      <vt:lpstr>Slide 66</vt:lpstr>
      <vt:lpstr>Slide 67</vt:lpstr>
      <vt:lpstr>UNIVERSITY OF ENGINEERING &amp; MANAGEMENT, KOLKATA</vt:lpstr>
      <vt:lpstr>Slide 69</vt:lpstr>
      <vt:lpstr>Slide 70</vt:lpstr>
      <vt:lpstr>Slide 71</vt:lpstr>
      <vt:lpstr>Slide 72</vt:lpstr>
      <vt:lpstr>Slide 73</vt:lpstr>
      <vt:lpstr>Slide 74</vt:lpstr>
      <vt:lpstr>Slide 75</vt:lpstr>
      <vt:lpstr>Slide 76</vt:lpstr>
      <vt:lpstr>Slide 77</vt:lpstr>
      <vt:lpstr>Slide 78</vt:lpstr>
      <vt:lpstr>Slide 79</vt:lpstr>
      <vt:lpstr>Slide 80</vt:lpstr>
      <vt:lpstr>Slide 81</vt:lpstr>
      <vt:lpstr>Slide 82</vt:lpstr>
      <vt:lpstr>Comparison b/w Grating and Prism Spectra</vt:lpstr>
      <vt:lpstr>Slide 84</vt:lpstr>
      <vt:lpstr>Slide 85</vt:lpstr>
      <vt:lpstr>Slide 86</vt:lpstr>
      <vt:lpstr>Slide 87</vt:lpstr>
      <vt:lpstr>Slide 88</vt:lpstr>
      <vt:lpstr>Slide 89</vt:lpstr>
      <vt:lpstr>Slide 90</vt:lpstr>
      <vt:lpstr>Slide 91</vt:lpstr>
      <vt:lpstr>Slide 92</vt:lpstr>
      <vt:lpstr>Slide 93</vt:lpstr>
      <vt:lpstr>Slide 94</vt:lpstr>
      <vt:lpstr>Slide 95</vt:lpstr>
      <vt:lpstr>Slide 96</vt:lpstr>
      <vt:lpstr>Slide 97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abc</dc:creator>
  <cp:lastModifiedBy>USER</cp:lastModifiedBy>
  <cp:revision>1763</cp:revision>
  <dcterms:created xsi:type="dcterms:W3CDTF">2013-04-07T05:59:11Z</dcterms:created>
  <dcterms:modified xsi:type="dcterms:W3CDTF">2020-11-02T04:30:42Z</dcterms:modified>
</cp:coreProperties>
</file>